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5"/>
  </p:notesMasterIdLst>
  <p:sldIdLst>
    <p:sldId id="256" r:id="rId2"/>
    <p:sldId id="257" r:id="rId3"/>
    <p:sldId id="316" r:id="rId4"/>
    <p:sldId id="309" r:id="rId5"/>
    <p:sldId id="310" r:id="rId6"/>
    <p:sldId id="311" r:id="rId7"/>
    <p:sldId id="312" r:id="rId8"/>
    <p:sldId id="313" r:id="rId9"/>
    <p:sldId id="314" r:id="rId10"/>
    <p:sldId id="315" r:id="rId11"/>
    <p:sldId id="288" r:id="rId12"/>
    <p:sldId id="287" r:id="rId13"/>
    <p:sldId id="317" r:id="rId14"/>
    <p:sldId id="318" r:id="rId15"/>
    <p:sldId id="323" r:id="rId16"/>
    <p:sldId id="324" r:id="rId17"/>
    <p:sldId id="329" r:id="rId18"/>
    <p:sldId id="289" r:id="rId19"/>
    <p:sldId id="326" r:id="rId20"/>
    <p:sldId id="327" r:id="rId21"/>
    <p:sldId id="330" r:id="rId22"/>
    <p:sldId id="292" r:id="rId23"/>
    <p:sldId id="331" r:id="rId24"/>
    <p:sldId id="294" r:id="rId25"/>
    <p:sldId id="332" r:id="rId26"/>
    <p:sldId id="302" r:id="rId27"/>
    <p:sldId id="333" r:id="rId28"/>
    <p:sldId id="328" r:id="rId29"/>
    <p:sldId id="296" r:id="rId30"/>
    <p:sldId id="303" r:id="rId31"/>
    <p:sldId id="304" r:id="rId32"/>
    <p:sldId id="300" r:id="rId33"/>
    <p:sldId id="297" r:id="rId34"/>
    <p:sldId id="305" r:id="rId35"/>
    <p:sldId id="298" r:id="rId36"/>
    <p:sldId id="337" r:id="rId37"/>
    <p:sldId id="334" r:id="rId38"/>
    <p:sldId id="308" r:id="rId39"/>
    <p:sldId id="335" r:id="rId40"/>
    <p:sldId id="307" r:id="rId41"/>
    <p:sldId id="322" r:id="rId42"/>
    <p:sldId id="320" r:id="rId43"/>
    <p:sldId id="283"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XMJS8MJY5lG5I36G2zT43p2yu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57D085-1EBF-4767-90E2-29406D25A70C}">
  <a:tblStyle styleId="{3357D085-1EBF-4767-90E2-29406D25A7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4660"/>
  </p:normalViewPr>
  <p:slideViewPr>
    <p:cSldViewPr snapToGrid="0">
      <p:cViewPr varScale="1">
        <p:scale>
          <a:sx n="109" d="100"/>
          <a:sy n="109" d="100"/>
        </p:scale>
        <p:origin x="9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5183188" y="987425"/>
            <a:ext cx="6172200" cy="4873625"/>
          </a:xfrm>
          <a:prstGeom prst="rect">
            <a:avLst/>
          </a:prstGeom>
          <a:noFill/>
          <a:ln>
            <a:noFill/>
          </a:ln>
        </p:spPr>
      </p:sp>
      <p:sp>
        <p:nvSpPr>
          <p:cNvPr id="64" name="Google Shape;64;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mbria"/>
                <a:ea typeface="Cambria"/>
                <a:cs typeface="Cambria"/>
                <a:sym typeface="Cambria"/>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9pPr>
          </a:lstStyle>
          <a:p>
            <a:endParaRPr/>
          </a:p>
        </p:txBody>
      </p:sp>
      <p:sp>
        <p:nvSpPr>
          <p:cNvPr id="8" name="Google Shape;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9pPr>
          </a:lstStyle>
          <a:p>
            <a:endParaRPr/>
          </a:p>
        </p:txBody>
      </p:sp>
      <p:sp>
        <p:nvSpPr>
          <p:cNvPr id="9" name="Google Shape;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mbria"/>
                <a:ea typeface="Cambria"/>
                <a:cs typeface="Cambria"/>
                <a:sym typeface="Cambria"/>
              </a:defRPr>
            </a:lvl9pPr>
          </a:lstStyle>
          <a:p>
            <a:endParaRPr/>
          </a:p>
        </p:txBody>
      </p:sp>
      <p:sp>
        <p:nvSpPr>
          <p:cNvPr id="10" name="Google Shape;1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33.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77.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4.gif"/><Relationship Id="rId4" Type="http://schemas.openxmlformats.org/officeDocument/2006/relationships/image" Target="../media/image83.gif"/></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4.pn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98.jpeg"/><Relationship Id="rId7"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4.png"/><Relationship Id="rId9"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2019-ncov, adentro, adolescente Foto de stock">
            <a:extLst>
              <a:ext uri="{FF2B5EF4-FFF2-40B4-BE49-F238E27FC236}">
                <a16:creationId xmlns:a16="http://schemas.microsoft.com/office/drawing/2014/main" id="{54BCC87A-38CD-4335-1C78-623587F5A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018" y="-2299"/>
            <a:ext cx="45815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ABC43BA9-2D27-A31C-6A00-7873C6DC1534}"/>
              </a:ext>
            </a:extLst>
          </p:cNvPr>
          <p:cNvSpPr txBox="1"/>
          <p:nvPr/>
        </p:nvSpPr>
        <p:spPr>
          <a:xfrm>
            <a:off x="382500" y="474775"/>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Modelo de Desarrollo</a:t>
            </a:r>
            <a:endParaRPr sz="3800" b="1" i="0" u="none" strike="noStrike" cap="none" dirty="0">
              <a:solidFill>
                <a:srgbClr val="1C81DC"/>
              </a:solidFill>
              <a:latin typeface="Calibri"/>
              <a:ea typeface="Calibri"/>
              <a:cs typeface="Calibri"/>
              <a:sym typeface="Calibri"/>
            </a:endParaRPr>
          </a:p>
        </p:txBody>
      </p:sp>
      <p:sp>
        <p:nvSpPr>
          <p:cNvPr id="4" name="CuadroTexto 3">
            <a:extLst>
              <a:ext uri="{FF2B5EF4-FFF2-40B4-BE49-F238E27FC236}">
                <a16:creationId xmlns:a16="http://schemas.microsoft.com/office/drawing/2014/main" id="{2624A00C-6EC7-D239-02A0-F9CB47C4F46B}"/>
              </a:ext>
            </a:extLst>
          </p:cNvPr>
          <p:cNvSpPr txBox="1"/>
          <p:nvPr/>
        </p:nvSpPr>
        <p:spPr>
          <a:xfrm>
            <a:off x="428085" y="2195594"/>
            <a:ext cx="6725310" cy="2893100"/>
          </a:xfrm>
          <a:prstGeom prst="rect">
            <a:avLst/>
          </a:prstGeom>
          <a:noFill/>
        </p:spPr>
        <p:txBody>
          <a:bodyPr wrap="square" rtlCol="0">
            <a:spAutoFit/>
          </a:bodyPr>
          <a:lstStyle/>
          <a:p>
            <a:pPr marL="285750" indent="-285750">
              <a:buFont typeface="Wingdings" panose="05000000000000000000" pitchFamily="2" charset="2"/>
              <a:buChar char="Ø"/>
            </a:pPr>
            <a:r>
              <a:rPr lang="es-MX" dirty="0" err="1"/>
              <a:t>Work</a:t>
            </a:r>
            <a:r>
              <a:rPr lang="es-MX" dirty="0"/>
              <a:t> </a:t>
            </a:r>
            <a:r>
              <a:rPr lang="es-MX" dirty="0" err="1"/>
              <a:t>Breakdown</a:t>
            </a:r>
            <a:r>
              <a:rPr lang="es-MX" dirty="0"/>
              <a:t> </a:t>
            </a:r>
            <a:r>
              <a:rPr lang="es-MX" dirty="0" err="1"/>
              <a:t>Structure</a:t>
            </a:r>
            <a:r>
              <a:rPr lang="es-MX" dirty="0"/>
              <a:t> basado en entregables.</a:t>
            </a:r>
          </a:p>
          <a:p>
            <a:pPr marL="285750" indent="-285750">
              <a:buFont typeface="Wingdings" panose="05000000000000000000" pitchFamily="2" charset="2"/>
              <a:buChar char="Ø"/>
            </a:pPr>
            <a:r>
              <a:rPr lang="es-MX" dirty="0" err="1"/>
              <a:t>Work</a:t>
            </a:r>
            <a:r>
              <a:rPr lang="es-MX" dirty="0"/>
              <a:t> </a:t>
            </a:r>
            <a:r>
              <a:rPr lang="es-MX" dirty="0" err="1"/>
              <a:t>Breakdown</a:t>
            </a:r>
            <a:r>
              <a:rPr lang="es-MX" dirty="0"/>
              <a:t> </a:t>
            </a:r>
            <a:r>
              <a:rPr lang="es-MX" dirty="0" err="1"/>
              <a:t>Structure</a:t>
            </a:r>
            <a:r>
              <a:rPr lang="es-MX" dirty="0"/>
              <a:t> basado en fases.</a:t>
            </a:r>
          </a:p>
          <a:p>
            <a:pPr marL="285750" indent="-285750">
              <a:buFont typeface="Wingdings" panose="05000000000000000000" pitchFamily="2" charset="2"/>
              <a:buChar char="Ø"/>
            </a:pPr>
            <a:r>
              <a:rPr lang="es-MX" dirty="0" err="1"/>
              <a:t>Work</a:t>
            </a:r>
            <a:r>
              <a:rPr lang="es-MX" dirty="0"/>
              <a:t> </a:t>
            </a:r>
            <a:r>
              <a:rPr lang="es-MX" dirty="0" err="1"/>
              <a:t>Breakdown</a:t>
            </a:r>
            <a:r>
              <a:rPr lang="es-MX" dirty="0"/>
              <a:t> </a:t>
            </a:r>
            <a:r>
              <a:rPr lang="es-MX" dirty="0" err="1"/>
              <a:t>Structure</a:t>
            </a:r>
            <a:r>
              <a:rPr lang="es-MX" dirty="0"/>
              <a:t> mixto.</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La implementación de </a:t>
            </a:r>
            <a:r>
              <a:rPr lang="es-MX" dirty="0" err="1"/>
              <a:t>WBS</a:t>
            </a:r>
            <a:r>
              <a:rPr lang="es-MX" dirty="0"/>
              <a:t> para el desarrollo del proyecto facilita la comprensión de las tareas esenciales de construcción del mismo, así como la estimación de coste parcial de cada fase y total del proyecto, plasmar las actividades importantes de forma ordenada y coherentes a la línea de fabricación de un producto, programar el trabajo claramente en un cronograma, poder asignar roles y responsabilidades con el personal involucrado, identificación de posibles riesgos y tener una clara pauta de seguimiento del proceso de realización.</a:t>
            </a:r>
          </a:p>
          <a:p>
            <a:pPr marL="285750" indent="-285750">
              <a:buFont typeface="Wingdings" panose="05000000000000000000" pitchFamily="2" charset="2"/>
              <a:buChar char="Ø"/>
            </a:pPr>
            <a:endParaRPr lang="es-MX" dirty="0"/>
          </a:p>
        </p:txBody>
      </p:sp>
      <p:pic>
        <p:nvPicPr>
          <p:cNvPr id="7" name="Imagen 6">
            <a:extLst>
              <a:ext uri="{FF2B5EF4-FFF2-40B4-BE49-F238E27FC236}">
                <a16:creationId xmlns:a16="http://schemas.microsoft.com/office/drawing/2014/main" id="{4AA2A2E7-DEA1-58D9-A4D3-A1E8E2CE068E}"/>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877163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1DF0540-FF96-846F-CDBB-75304B389D4D}"/>
              </a:ext>
            </a:extLst>
          </p:cNvPr>
          <p:cNvSpPr txBox="1"/>
          <p:nvPr/>
        </p:nvSpPr>
        <p:spPr>
          <a:xfrm>
            <a:off x="5628748" y="1659285"/>
            <a:ext cx="6101860" cy="3539430"/>
          </a:xfrm>
          <a:prstGeom prst="rect">
            <a:avLst/>
          </a:prstGeom>
          <a:noFill/>
        </p:spPr>
        <p:txBody>
          <a:bodyPr wrap="square">
            <a:spAutoFit/>
          </a:bodyPr>
          <a:lstStyle/>
          <a:p>
            <a:pPr marL="285750" indent="-285750">
              <a:buFont typeface="Wingdings" panose="05000000000000000000" pitchFamily="2" charset="2"/>
              <a:buChar char="Ø"/>
            </a:pPr>
            <a:r>
              <a:rPr lang="es-MX" dirty="0"/>
              <a:t>Esto quiere decir que la construcción de la Maquina de Niebla Salina estará separada en fases de desarrollo, las cuales siguen una línea coherente de evolución en el trabajo, a su vez cada fase posee una serie de actividades o tareas a cumplir organizadas jerárquicamente con sus respectivos entregables que en sumatoria ayudan a cumplir en orden y con eficiencia los objetivos de cada fase y así con la culminación del proyecto que se quiere construir.</a:t>
            </a:r>
          </a:p>
          <a:p>
            <a:pPr marL="285750" lvl="2" indent="-285750">
              <a:buFont typeface="Wingdings" panose="05000000000000000000" pitchFamily="2" charset="2"/>
              <a:buChar char="Ø"/>
            </a:pPr>
            <a:endParaRPr lang="es-MX" dirty="0"/>
          </a:p>
          <a:p>
            <a:pPr marL="285750" lvl="2" indent="-285750">
              <a:buFont typeface="Wingdings" panose="05000000000000000000" pitchFamily="2" charset="2"/>
              <a:buChar char="Ø"/>
            </a:pPr>
            <a:r>
              <a:rPr lang="es-MX" dirty="0"/>
              <a:t>Determinar línea de evolución del proyecto de forma general</a:t>
            </a:r>
          </a:p>
          <a:p>
            <a:pPr marL="285750" lvl="1" indent="-285750">
              <a:buFont typeface="Wingdings" panose="05000000000000000000" pitchFamily="2" charset="2"/>
              <a:buChar char="Ø"/>
            </a:pPr>
            <a:r>
              <a:rPr lang="es-MX" dirty="0"/>
              <a:t>Identificar fases de desarrollo del proyecto</a:t>
            </a:r>
          </a:p>
          <a:p>
            <a:pPr marL="285750" lvl="1" indent="-285750">
              <a:buFont typeface="Wingdings" panose="05000000000000000000" pitchFamily="2" charset="2"/>
              <a:buChar char="Ø"/>
            </a:pPr>
            <a:r>
              <a:rPr lang="es-MX" dirty="0"/>
              <a:t>Segmentar cada fase en diferentes actividades que permitan en orden llegar a alcanzar el objetivo propuesto.</a:t>
            </a:r>
          </a:p>
          <a:p>
            <a:pPr marL="285750" indent="-285750">
              <a:buFont typeface="Wingdings" panose="05000000000000000000" pitchFamily="2" charset="2"/>
              <a:buChar char="Ø"/>
            </a:pPr>
            <a:r>
              <a:rPr lang="es-MX" dirty="0"/>
              <a:t>Asegurar un entregable por actividad que en conjunto satisfaga la realización plena de la fase.</a:t>
            </a:r>
          </a:p>
          <a:p>
            <a:pPr marL="285750" indent="-285750">
              <a:buFont typeface="Wingdings" panose="05000000000000000000" pitchFamily="2" charset="2"/>
              <a:buChar char="Ø"/>
            </a:pPr>
            <a:r>
              <a:rPr lang="es-MX" dirty="0"/>
              <a:t>Desarrollar actividades y fases en orden jerárquico asegurando una evolución guiada del desarrollo del proyecto hasta su culminación.</a:t>
            </a:r>
          </a:p>
        </p:txBody>
      </p:sp>
      <p:pic>
        <p:nvPicPr>
          <p:cNvPr id="2052" name="Picture 4" descr="Gratis Foto De Personas Sentadas Junto A La Mesa Foto de stock">
            <a:extLst>
              <a:ext uri="{FF2B5EF4-FFF2-40B4-BE49-F238E27FC236}">
                <a16:creationId xmlns:a16="http://schemas.microsoft.com/office/drawing/2014/main" id="{7CCC4CED-AE4D-D40A-284A-001C9EC9D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60B5DAA-F141-042E-01D2-A2898C5186A9}"/>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70217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Gratis Papelería Rosa Y Oro En Composición. Foto de stock">
            <a:extLst>
              <a:ext uri="{FF2B5EF4-FFF2-40B4-BE49-F238E27FC236}">
                <a16:creationId xmlns:a16="http://schemas.microsoft.com/office/drawing/2014/main" id="{FAA697D9-C439-3FE8-580C-28FE48241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365" y="0"/>
            <a:ext cx="45815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0A32F9E-65E4-43C4-8EF8-B6423982400A}"/>
              </a:ext>
            </a:extLst>
          </p:cNvPr>
          <p:cNvPicPr>
            <a:picLocks noChangeAspect="1"/>
          </p:cNvPicPr>
          <p:nvPr/>
        </p:nvPicPr>
        <p:blipFill>
          <a:blip r:embed="rId3"/>
          <a:stretch>
            <a:fillRect/>
          </a:stretch>
        </p:blipFill>
        <p:spPr>
          <a:xfrm>
            <a:off x="10265789" y="6392652"/>
            <a:ext cx="1725474" cy="279411"/>
          </a:xfrm>
          <a:prstGeom prst="rect">
            <a:avLst/>
          </a:prstGeom>
        </p:spPr>
      </p:pic>
      <p:sp>
        <p:nvSpPr>
          <p:cNvPr id="7" name="CuadroTexto 6">
            <a:extLst>
              <a:ext uri="{FF2B5EF4-FFF2-40B4-BE49-F238E27FC236}">
                <a16:creationId xmlns:a16="http://schemas.microsoft.com/office/drawing/2014/main" id="{7A665A02-8805-EA99-39B8-A0E5FBF21092}"/>
              </a:ext>
            </a:extLst>
          </p:cNvPr>
          <p:cNvSpPr txBox="1"/>
          <p:nvPr/>
        </p:nvSpPr>
        <p:spPr>
          <a:xfrm>
            <a:off x="722640" y="905232"/>
            <a:ext cx="6101860" cy="5047536"/>
          </a:xfrm>
          <a:prstGeom prst="rect">
            <a:avLst/>
          </a:prstGeom>
          <a:noFill/>
        </p:spPr>
        <p:txBody>
          <a:bodyPr wrap="square">
            <a:spAutoFit/>
          </a:bodyPr>
          <a:lstStyle/>
          <a:p>
            <a:pPr marL="285750" indent="-285750">
              <a:buFont typeface="Wingdings" panose="05000000000000000000" pitchFamily="2" charset="2"/>
              <a:buChar char="Ø"/>
            </a:pPr>
            <a:r>
              <a:rPr lang="es-MX" dirty="0"/>
              <a:t>La implementación de los componentes físicos, y diseño de los sistemas necesarios para la integración con el chasis de la Maquina de Niebla Salina dada por los Ingenieros Nelson Iván Villamizar Cruz y Juan Rodrigo Salamanca Sarmiento de la Facultad de Ingeniería Mecánica.</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Desarrollo de software básico que permita la interacción con los componentes antes mencionados que permitan el testeo y operatividad básica con el prototipo desde un despliegue dado en la terminal de línea de comandos CLI.</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Diseño de software con mayor robustes con despliegue en interfaz gráfica de usuario GUI, con mayores funcionalidades orientadas a control y monitoreo de la Maquina de Niebla Salina y las condiciones ambientales de operación.</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Registro de operaciones y condiciones ambientales de la Maquina de Niebla salina en los momentos de funcionamiento de esta</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Dentro de las actividades se pueden encontrar la documentación del desarrollo del prototipo, diseños especiales, mejoras a cada uno de los diferentes sistemas que lo integran, formulación de patentes y </a:t>
            </a:r>
            <a:r>
              <a:rPr lang="es-MX" dirty="0" err="1"/>
              <a:t>Papers</a:t>
            </a:r>
            <a:r>
              <a:rPr lang="es-MX" dirty="0"/>
              <a:t> o artículos de desarrollo tecnológico o científico.</a:t>
            </a:r>
          </a:p>
        </p:txBody>
      </p:sp>
    </p:spTree>
    <p:extLst>
      <p:ext uri="{BB962C8B-B14F-4D97-AF65-F5344CB8AC3E}">
        <p14:creationId xmlns:p14="http://schemas.microsoft.com/office/powerpoint/2010/main" val="228463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688FA94-2140-9582-39F7-A085722A24FC}"/>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Imagen 2" descr="Gráfico&#10;&#10;Descripción generada automáticamente">
            <a:extLst>
              <a:ext uri="{FF2B5EF4-FFF2-40B4-BE49-F238E27FC236}">
                <a16:creationId xmlns:a16="http://schemas.microsoft.com/office/drawing/2014/main" id="{2801B952-0C73-CE69-FA69-5B15760C015E}"/>
              </a:ext>
            </a:extLst>
          </p:cNvPr>
          <p:cNvPicPr>
            <a:picLocks noChangeAspect="1"/>
          </p:cNvPicPr>
          <p:nvPr/>
        </p:nvPicPr>
        <p:blipFill>
          <a:blip r:embed="rId3"/>
          <a:stretch>
            <a:fillRect/>
          </a:stretch>
        </p:blipFill>
        <p:spPr>
          <a:xfrm>
            <a:off x="481672" y="343998"/>
            <a:ext cx="3966210" cy="2143125"/>
          </a:xfrm>
          <a:prstGeom prst="rect">
            <a:avLst/>
          </a:prstGeom>
        </p:spPr>
      </p:pic>
      <p:pic>
        <p:nvPicPr>
          <p:cNvPr id="4" name="Imagen 3">
            <a:extLst>
              <a:ext uri="{FF2B5EF4-FFF2-40B4-BE49-F238E27FC236}">
                <a16:creationId xmlns:a16="http://schemas.microsoft.com/office/drawing/2014/main" id="{3D577DBE-DC93-390E-74D1-3288A0989008}"/>
              </a:ext>
            </a:extLst>
          </p:cNvPr>
          <p:cNvPicPr>
            <a:picLocks noChangeAspect="1"/>
          </p:cNvPicPr>
          <p:nvPr/>
        </p:nvPicPr>
        <p:blipFill>
          <a:blip r:embed="rId4"/>
          <a:stretch>
            <a:fillRect/>
          </a:stretch>
        </p:blipFill>
        <p:spPr>
          <a:xfrm>
            <a:off x="6096000" y="378923"/>
            <a:ext cx="5379085" cy="2108200"/>
          </a:xfrm>
          <a:prstGeom prst="rect">
            <a:avLst/>
          </a:prstGeom>
        </p:spPr>
      </p:pic>
      <p:sp>
        <p:nvSpPr>
          <p:cNvPr id="5" name="Rectángulo 4">
            <a:extLst>
              <a:ext uri="{FF2B5EF4-FFF2-40B4-BE49-F238E27FC236}">
                <a16:creationId xmlns:a16="http://schemas.microsoft.com/office/drawing/2014/main" id="{5AC4DC35-B231-7D4E-AE52-0F11ED43835E}"/>
              </a:ext>
            </a:extLst>
          </p:cNvPr>
          <p:cNvSpPr/>
          <p:nvPr/>
        </p:nvSpPr>
        <p:spPr>
          <a:xfrm>
            <a:off x="8691760" y="4123593"/>
            <a:ext cx="940777" cy="1626578"/>
          </a:xfrm>
          <a:prstGeom prst="rect">
            <a:avLst/>
          </a:prstGeom>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MX" dirty="0"/>
              <a:t>62,5%</a:t>
            </a:r>
            <a:endParaRPr lang="es-CO" dirty="0"/>
          </a:p>
        </p:txBody>
      </p:sp>
      <p:sp>
        <p:nvSpPr>
          <p:cNvPr id="6" name="Rectángulo 5">
            <a:extLst>
              <a:ext uri="{FF2B5EF4-FFF2-40B4-BE49-F238E27FC236}">
                <a16:creationId xmlns:a16="http://schemas.microsoft.com/office/drawing/2014/main" id="{3A79DD31-16D4-355D-116F-C06F2C248CE4}"/>
              </a:ext>
            </a:extLst>
          </p:cNvPr>
          <p:cNvSpPr/>
          <p:nvPr/>
        </p:nvSpPr>
        <p:spPr>
          <a:xfrm>
            <a:off x="2015248" y="3578469"/>
            <a:ext cx="940777" cy="2143125"/>
          </a:xfrm>
          <a:prstGeom prst="rect">
            <a:avLst/>
          </a:prstGeom>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MX" dirty="0"/>
              <a:t>100%</a:t>
            </a:r>
            <a:endParaRPr lang="es-CO" dirty="0"/>
          </a:p>
        </p:txBody>
      </p:sp>
      <p:sp>
        <p:nvSpPr>
          <p:cNvPr id="7" name="Rectángulo 6">
            <a:extLst>
              <a:ext uri="{FF2B5EF4-FFF2-40B4-BE49-F238E27FC236}">
                <a16:creationId xmlns:a16="http://schemas.microsoft.com/office/drawing/2014/main" id="{1029112B-A48E-7151-95E8-B2C54CB9AC25}"/>
              </a:ext>
            </a:extLst>
          </p:cNvPr>
          <p:cNvSpPr/>
          <p:nvPr/>
        </p:nvSpPr>
        <p:spPr>
          <a:xfrm>
            <a:off x="3570580" y="3578468"/>
            <a:ext cx="940777" cy="2143125"/>
          </a:xfrm>
          <a:prstGeom prst="rect">
            <a:avLst/>
          </a:prstGeom>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MX" dirty="0"/>
              <a:t>100%</a:t>
            </a:r>
            <a:endParaRPr lang="es-CO" dirty="0"/>
          </a:p>
        </p:txBody>
      </p:sp>
      <p:sp>
        <p:nvSpPr>
          <p:cNvPr id="8" name="Rectángulo 7">
            <a:extLst>
              <a:ext uri="{FF2B5EF4-FFF2-40B4-BE49-F238E27FC236}">
                <a16:creationId xmlns:a16="http://schemas.microsoft.com/office/drawing/2014/main" id="{D7B34626-D73D-EEEC-8702-D3E70292487E}"/>
              </a:ext>
            </a:extLst>
          </p:cNvPr>
          <p:cNvSpPr/>
          <p:nvPr/>
        </p:nvSpPr>
        <p:spPr>
          <a:xfrm>
            <a:off x="5125011" y="4607168"/>
            <a:ext cx="940777" cy="1114425"/>
          </a:xfrm>
          <a:prstGeom prst="rect">
            <a:avLst/>
          </a:prstGeom>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MX" dirty="0"/>
              <a:t>50%</a:t>
            </a:r>
            <a:endParaRPr lang="es-CO" dirty="0"/>
          </a:p>
        </p:txBody>
      </p:sp>
      <p:sp>
        <p:nvSpPr>
          <p:cNvPr id="9" name="Rectángulo 8">
            <a:extLst>
              <a:ext uri="{FF2B5EF4-FFF2-40B4-BE49-F238E27FC236}">
                <a16:creationId xmlns:a16="http://schemas.microsoft.com/office/drawing/2014/main" id="{DCE0CC71-9B44-FCF3-3EBC-87EA3C942B9D}"/>
              </a:ext>
            </a:extLst>
          </p:cNvPr>
          <p:cNvSpPr/>
          <p:nvPr/>
        </p:nvSpPr>
        <p:spPr>
          <a:xfrm>
            <a:off x="6619018" y="3607046"/>
            <a:ext cx="940777" cy="2143125"/>
          </a:xfrm>
          <a:prstGeom prst="rect">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0%</a:t>
            </a:r>
            <a:endParaRPr lang="es-CO" dirty="0"/>
          </a:p>
        </p:txBody>
      </p:sp>
      <p:sp>
        <p:nvSpPr>
          <p:cNvPr id="10" name="Rectángulo 9">
            <a:extLst>
              <a:ext uri="{FF2B5EF4-FFF2-40B4-BE49-F238E27FC236}">
                <a16:creationId xmlns:a16="http://schemas.microsoft.com/office/drawing/2014/main" id="{CC176AE7-172E-D600-F6C5-7A5F4F712D0B}"/>
              </a:ext>
            </a:extLst>
          </p:cNvPr>
          <p:cNvSpPr/>
          <p:nvPr/>
        </p:nvSpPr>
        <p:spPr>
          <a:xfrm>
            <a:off x="5125011" y="3596052"/>
            <a:ext cx="940777" cy="1011116"/>
          </a:xfrm>
          <a:prstGeom prst="rect">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50%</a:t>
            </a:r>
            <a:endParaRPr lang="es-CO" dirty="0"/>
          </a:p>
        </p:txBody>
      </p:sp>
      <p:sp>
        <p:nvSpPr>
          <p:cNvPr id="11" name="Signo más 10">
            <a:extLst>
              <a:ext uri="{FF2B5EF4-FFF2-40B4-BE49-F238E27FC236}">
                <a16:creationId xmlns:a16="http://schemas.microsoft.com/office/drawing/2014/main" id="{9CB71D39-1517-AE1A-F658-4F45300B98E8}"/>
              </a:ext>
            </a:extLst>
          </p:cNvPr>
          <p:cNvSpPr/>
          <p:nvPr/>
        </p:nvSpPr>
        <p:spPr>
          <a:xfrm>
            <a:off x="3089031" y="4474185"/>
            <a:ext cx="351692" cy="351692"/>
          </a:xfrm>
          <a:prstGeom prst="mathPlus">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Signo más 11">
            <a:extLst>
              <a:ext uri="{FF2B5EF4-FFF2-40B4-BE49-F238E27FC236}">
                <a16:creationId xmlns:a16="http://schemas.microsoft.com/office/drawing/2014/main" id="{1FE3AF97-BC2C-096E-D3C5-2031D49CD29A}"/>
              </a:ext>
            </a:extLst>
          </p:cNvPr>
          <p:cNvSpPr/>
          <p:nvPr/>
        </p:nvSpPr>
        <p:spPr>
          <a:xfrm>
            <a:off x="4640311" y="4502763"/>
            <a:ext cx="351692" cy="351692"/>
          </a:xfrm>
          <a:prstGeom prst="mathPlus">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Signo más 12">
            <a:extLst>
              <a:ext uri="{FF2B5EF4-FFF2-40B4-BE49-F238E27FC236}">
                <a16:creationId xmlns:a16="http://schemas.microsoft.com/office/drawing/2014/main" id="{EBF4C401-8AC6-0CA4-B5B4-FD3BB9533155}"/>
              </a:ext>
            </a:extLst>
          </p:cNvPr>
          <p:cNvSpPr/>
          <p:nvPr/>
        </p:nvSpPr>
        <p:spPr>
          <a:xfrm>
            <a:off x="6166557" y="4502763"/>
            <a:ext cx="351692" cy="351692"/>
          </a:xfrm>
          <a:prstGeom prst="mathPlus">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s igual a 13">
            <a:extLst>
              <a:ext uri="{FF2B5EF4-FFF2-40B4-BE49-F238E27FC236}">
                <a16:creationId xmlns:a16="http://schemas.microsoft.com/office/drawing/2014/main" id="{67004A30-0721-B308-38F5-EEDDB53BDB5B}"/>
              </a:ext>
            </a:extLst>
          </p:cNvPr>
          <p:cNvSpPr/>
          <p:nvPr/>
        </p:nvSpPr>
        <p:spPr>
          <a:xfrm>
            <a:off x="7932017" y="4344501"/>
            <a:ext cx="670928" cy="670928"/>
          </a:xfrm>
          <a:prstGeom prst="mathEqual">
            <a:avLst/>
          </a:prstGeom>
          <a:solidFill>
            <a:schemeClr val="accent4">
              <a:lumMod val="60000"/>
              <a:lumOff val="40000"/>
            </a:schemeClr>
          </a:solidFill>
          <a:ln>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s-CO">
              <a:solidFill>
                <a:schemeClr val="tx1"/>
              </a:solidFill>
            </a:endParaRPr>
          </a:p>
        </p:txBody>
      </p:sp>
      <p:sp>
        <p:nvSpPr>
          <p:cNvPr id="15" name="Rectángulo 14">
            <a:extLst>
              <a:ext uri="{FF2B5EF4-FFF2-40B4-BE49-F238E27FC236}">
                <a16:creationId xmlns:a16="http://schemas.microsoft.com/office/drawing/2014/main" id="{152B164B-FB96-DB99-8227-1E32278DD28D}"/>
              </a:ext>
            </a:extLst>
          </p:cNvPr>
          <p:cNvSpPr/>
          <p:nvPr/>
        </p:nvSpPr>
        <p:spPr>
          <a:xfrm>
            <a:off x="8691511" y="3607046"/>
            <a:ext cx="940777" cy="494564"/>
          </a:xfrm>
          <a:prstGeom prst="rect">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47,5%</a:t>
            </a:r>
            <a:endParaRPr lang="es-CO" dirty="0"/>
          </a:p>
        </p:txBody>
      </p:sp>
    </p:spTree>
    <p:extLst>
      <p:ext uri="{BB962C8B-B14F-4D97-AF65-F5344CB8AC3E}">
        <p14:creationId xmlns:p14="http://schemas.microsoft.com/office/powerpoint/2010/main" val="368150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tis Fotos de stock gratuitas de adentro, arreglar, arte de neón Foto de stock">
            <a:extLst>
              <a:ext uri="{FF2B5EF4-FFF2-40B4-BE49-F238E27FC236}">
                <a16:creationId xmlns:a16="http://schemas.microsoft.com/office/drawing/2014/main" id="{B76BD7BC-5805-09B4-666A-01E04DEEC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823"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3"/>
          <a:stretch>
            <a:fillRect/>
          </a:stretch>
        </p:blipFill>
        <p:spPr>
          <a:xfrm>
            <a:off x="10265789" y="6392652"/>
            <a:ext cx="1725474" cy="279411"/>
          </a:xfrm>
          <a:prstGeom prst="rect">
            <a:avLst/>
          </a:prstGeom>
        </p:spPr>
      </p:pic>
      <p:pic>
        <p:nvPicPr>
          <p:cNvPr id="3" name="Imagen 2">
            <a:extLst>
              <a:ext uri="{FF2B5EF4-FFF2-40B4-BE49-F238E27FC236}">
                <a16:creationId xmlns:a16="http://schemas.microsoft.com/office/drawing/2014/main" id="{3BFD2933-CFDC-15E9-E363-906ED4DCC75D}"/>
              </a:ext>
            </a:extLst>
          </p:cNvPr>
          <p:cNvPicPr>
            <a:picLocks noChangeAspect="1"/>
          </p:cNvPicPr>
          <p:nvPr/>
        </p:nvPicPr>
        <p:blipFill>
          <a:blip r:embed="rId4"/>
          <a:stretch>
            <a:fillRect/>
          </a:stretch>
        </p:blipFill>
        <p:spPr>
          <a:xfrm>
            <a:off x="1055612" y="2374900"/>
            <a:ext cx="5379085" cy="2108200"/>
          </a:xfrm>
          <a:prstGeom prst="rect">
            <a:avLst/>
          </a:prstGeom>
        </p:spPr>
      </p:pic>
      <p:sp>
        <p:nvSpPr>
          <p:cNvPr id="5" name="Google Shape;123;p3">
            <a:extLst>
              <a:ext uri="{FF2B5EF4-FFF2-40B4-BE49-F238E27FC236}">
                <a16:creationId xmlns:a16="http://schemas.microsoft.com/office/drawing/2014/main" id="{3EB62884-8161-D106-B52D-9CBB8626D7EB}"/>
              </a:ext>
            </a:extLst>
          </p:cNvPr>
          <p:cNvSpPr txBox="1"/>
          <p:nvPr/>
        </p:nvSpPr>
        <p:spPr>
          <a:xfrm>
            <a:off x="382500" y="474775"/>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Desarrollo del Proyecto</a:t>
            </a:r>
            <a:endParaRPr sz="3800" b="1" i="0" u="none" strike="noStrike" cap="none" dirty="0">
              <a:solidFill>
                <a:srgbClr val="1C81DC"/>
              </a:solidFill>
              <a:latin typeface="Calibri"/>
              <a:ea typeface="Calibri"/>
              <a:cs typeface="Calibri"/>
              <a:sym typeface="Calibri"/>
            </a:endParaRPr>
          </a:p>
        </p:txBody>
      </p:sp>
    </p:spTree>
    <p:extLst>
      <p:ext uri="{BB962C8B-B14F-4D97-AF65-F5344CB8AC3E}">
        <p14:creationId xmlns:p14="http://schemas.microsoft.com/office/powerpoint/2010/main" val="689002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Picture 2" descr="Gratis Fotos de stock gratuitas de ahorro, America, apilar Foto de stock">
            <a:extLst>
              <a:ext uri="{FF2B5EF4-FFF2-40B4-BE49-F238E27FC236}">
                <a16:creationId xmlns:a16="http://schemas.microsoft.com/office/drawing/2014/main" id="{3F2A2C4D-7814-3497-98D5-95D66322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23;p3">
            <a:extLst>
              <a:ext uri="{FF2B5EF4-FFF2-40B4-BE49-F238E27FC236}">
                <a16:creationId xmlns:a16="http://schemas.microsoft.com/office/drawing/2014/main" id="{A3BB6126-7FAE-4C24-3A4D-68CFAA90AC87}"/>
              </a:ext>
            </a:extLst>
          </p:cNvPr>
          <p:cNvSpPr txBox="1"/>
          <p:nvPr/>
        </p:nvSpPr>
        <p:spPr>
          <a:xfrm>
            <a:off x="4919330" y="501152"/>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Fase CERO</a:t>
            </a:r>
            <a:endParaRPr sz="3800" b="1" i="0" u="none" strike="noStrike" cap="none" dirty="0">
              <a:solidFill>
                <a:srgbClr val="1C81DC"/>
              </a:solidFill>
              <a:latin typeface="Calibri"/>
              <a:ea typeface="Calibri"/>
              <a:cs typeface="Calibri"/>
              <a:sym typeface="Calibri"/>
            </a:endParaRPr>
          </a:p>
        </p:txBody>
      </p:sp>
      <p:sp>
        <p:nvSpPr>
          <p:cNvPr id="5" name="Elipse 4">
            <a:extLst>
              <a:ext uri="{FF2B5EF4-FFF2-40B4-BE49-F238E27FC236}">
                <a16:creationId xmlns:a16="http://schemas.microsoft.com/office/drawing/2014/main" id="{260550EF-478C-A63A-B4A4-AAC88DFECC22}"/>
              </a:ext>
            </a:extLst>
          </p:cNvPr>
          <p:cNvSpPr/>
          <p:nvPr/>
        </p:nvSpPr>
        <p:spPr>
          <a:xfrm>
            <a:off x="11486336" y="67773"/>
            <a:ext cx="584200" cy="584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3200" b="1" dirty="0"/>
              <a:t>6</a:t>
            </a:r>
            <a:endParaRPr lang="es-CO" b="1" dirty="0"/>
          </a:p>
        </p:txBody>
      </p:sp>
      <p:sp>
        <p:nvSpPr>
          <p:cNvPr id="8" name="CuadroTexto 7">
            <a:extLst>
              <a:ext uri="{FF2B5EF4-FFF2-40B4-BE49-F238E27FC236}">
                <a16:creationId xmlns:a16="http://schemas.microsoft.com/office/drawing/2014/main" id="{F07F8C8E-D2DC-E270-D378-EDBC29599325}"/>
              </a:ext>
            </a:extLst>
          </p:cNvPr>
          <p:cNvSpPr txBox="1"/>
          <p:nvPr/>
        </p:nvSpPr>
        <p:spPr>
          <a:xfrm>
            <a:off x="5384476" y="2305615"/>
            <a:ext cx="6101860" cy="2246769"/>
          </a:xfrm>
          <a:prstGeom prst="rect">
            <a:avLst/>
          </a:prstGeom>
          <a:noFill/>
        </p:spPr>
        <p:txBody>
          <a:bodyPr wrap="square">
            <a:spAutoFit/>
          </a:bodyPr>
          <a:lstStyle/>
          <a:p>
            <a:pPr marL="285750" indent="-285750">
              <a:buFont typeface="Wingdings" panose="05000000000000000000" pitchFamily="2" charset="2"/>
              <a:buChar char="Ø"/>
            </a:pPr>
            <a:r>
              <a:rPr lang="es-MX" dirty="0"/>
              <a:t>Documentación inicial para la adquisición de materiales con el que se elaborara la Maquina de Niebla Salina.</a:t>
            </a:r>
          </a:p>
          <a:p>
            <a:pPr marL="285750" indent="-285750">
              <a:buFont typeface="Wingdings" panose="05000000000000000000" pitchFamily="2" charset="2"/>
              <a:buChar char="Ø"/>
            </a:pPr>
            <a:r>
              <a:rPr lang="es-MX" dirty="0"/>
              <a:t>Adquisición de Materiales.</a:t>
            </a:r>
          </a:p>
          <a:p>
            <a:pPr marL="285750" indent="-285750">
              <a:buFont typeface="Wingdings" panose="05000000000000000000" pitchFamily="2" charset="2"/>
              <a:buChar char="Ø"/>
            </a:pPr>
            <a:r>
              <a:rPr lang="es-MX" dirty="0"/>
              <a:t>Propuesta de actividades recursivas entre las fases de elaboración del proyecto.</a:t>
            </a:r>
          </a:p>
          <a:p>
            <a:pPr marL="285750" indent="-285750">
              <a:buFont typeface="Wingdings" panose="05000000000000000000" pitchFamily="2" charset="2"/>
              <a:buChar char="Ø"/>
            </a:pPr>
            <a:r>
              <a:rPr lang="es-MX" dirty="0"/>
              <a:t>Revisión y mejora del apartado de hardware.</a:t>
            </a:r>
          </a:p>
          <a:p>
            <a:pPr marL="285750" indent="-285750">
              <a:buFont typeface="Wingdings" panose="05000000000000000000" pitchFamily="2" charset="2"/>
              <a:buChar char="Ø"/>
            </a:pPr>
            <a:r>
              <a:rPr lang="es-MX" dirty="0"/>
              <a:t>Generación de Reporte de modelo diseñado, modulo implementado, físico o de software.</a:t>
            </a:r>
          </a:p>
          <a:p>
            <a:pPr marL="285750" indent="-285750">
              <a:buFont typeface="Wingdings" panose="05000000000000000000" pitchFamily="2" charset="2"/>
              <a:buChar char="Ø"/>
            </a:pPr>
            <a:r>
              <a:rPr lang="es-MX" dirty="0"/>
              <a:t>Documentación respectiva del proyecto en Repositorio</a:t>
            </a:r>
          </a:p>
          <a:p>
            <a:pPr marL="285750" indent="-285750">
              <a:buFont typeface="Wingdings" panose="05000000000000000000" pitchFamily="2" charset="2"/>
              <a:buChar char="Ø"/>
            </a:pPr>
            <a:r>
              <a:rPr lang="es-MX" dirty="0"/>
              <a:t>Otras.</a:t>
            </a:r>
          </a:p>
        </p:txBody>
      </p:sp>
    </p:spTree>
    <p:extLst>
      <p:ext uri="{BB962C8B-B14F-4D97-AF65-F5344CB8AC3E}">
        <p14:creationId xmlns:p14="http://schemas.microsoft.com/office/powerpoint/2010/main" val="1920367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Imagen 2" descr="Tabla&#10;&#10;Descripción generada automáticamente">
            <a:extLst>
              <a:ext uri="{FF2B5EF4-FFF2-40B4-BE49-F238E27FC236}">
                <a16:creationId xmlns:a16="http://schemas.microsoft.com/office/drawing/2014/main" id="{62DA18EA-B4AF-68D4-E3A2-28D9302C2268}"/>
              </a:ext>
            </a:extLst>
          </p:cNvPr>
          <p:cNvPicPr>
            <a:picLocks noChangeAspect="1"/>
          </p:cNvPicPr>
          <p:nvPr/>
        </p:nvPicPr>
        <p:blipFill>
          <a:blip r:embed="rId3"/>
          <a:stretch>
            <a:fillRect/>
          </a:stretch>
        </p:blipFill>
        <p:spPr>
          <a:xfrm>
            <a:off x="401320" y="355256"/>
            <a:ext cx="5400040" cy="2619375"/>
          </a:xfrm>
          <a:prstGeom prst="rect">
            <a:avLst/>
          </a:prstGeom>
        </p:spPr>
      </p:pic>
      <p:pic>
        <p:nvPicPr>
          <p:cNvPr id="4" name="Imagen 3" descr="Tabla&#10;&#10;Descripción generada automáticamente">
            <a:extLst>
              <a:ext uri="{FF2B5EF4-FFF2-40B4-BE49-F238E27FC236}">
                <a16:creationId xmlns:a16="http://schemas.microsoft.com/office/drawing/2014/main" id="{96CCAFE2-AC9A-CC89-F13C-9134B6F437EA}"/>
              </a:ext>
            </a:extLst>
          </p:cNvPr>
          <p:cNvPicPr>
            <a:picLocks noChangeAspect="1"/>
          </p:cNvPicPr>
          <p:nvPr/>
        </p:nvPicPr>
        <p:blipFill>
          <a:blip r:embed="rId4"/>
          <a:stretch>
            <a:fillRect/>
          </a:stretch>
        </p:blipFill>
        <p:spPr>
          <a:xfrm>
            <a:off x="401320" y="3274361"/>
            <a:ext cx="5400040" cy="2772410"/>
          </a:xfrm>
          <a:prstGeom prst="rect">
            <a:avLst/>
          </a:prstGeom>
        </p:spPr>
      </p:pic>
      <p:pic>
        <p:nvPicPr>
          <p:cNvPr id="5" name="Imagen 4">
            <a:extLst>
              <a:ext uri="{FF2B5EF4-FFF2-40B4-BE49-F238E27FC236}">
                <a16:creationId xmlns:a16="http://schemas.microsoft.com/office/drawing/2014/main" id="{621962B3-0329-20FB-ACAC-B75D19477B5E}"/>
              </a:ext>
            </a:extLst>
          </p:cNvPr>
          <p:cNvPicPr>
            <a:picLocks noChangeAspect="1"/>
          </p:cNvPicPr>
          <p:nvPr/>
        </p:nvPicPr>
        <p:blipFill>
          <a:blip r:embed="rId5"/>
          <a:stretch>
            <a:fillRect/>
          </a:stretch>
        </p:blipFill>
        <p:spPr>
          <a:xfrm>
            <a:off x="7751993" y="619098"/>
            <a:ext cx="2821305" cy="2091690"/>
          </a:xfrm>
          <a:prstGeom prst="rect">
            <a:avLst/>
          </a:prstGeom>
        </p:spPr>
      </p:pic>
      <p:pic>
        <p:nvPicPr>
          <p:cNvPr id="6" name="Imagen 5" descr="Imagen que contiene juguete, lego&#10;&#10;Descripción generada automáticamente">
            <a:extLst>
              <a:ext uri="{FF2B5EF4-FFF2-40B4-BE49-F238E27FC236}">
                <a16:creationId xmlns:a16="http://schemas.microsoft.com/office/drawing/2014/main" id="{8A902565-21B1-8207-DDDE-B95E0118BB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09382" y="3425609"/>
            <a:ext cx="2106525" cy="2252221"/>
          </a:xfrm>
          <a:prstGeom prst="rect">
            <a:avLst/>
          </a:prstGeom>
          <a:noFill/>
          <a:ln>
            <a:noFill/>
          </a:ln>
        </p:spPr>
      </p:pic>
    </p:spTree>
    <p:extLst>
      <p:ext uri="{BB962C8B-B14F-4D97-AF65-F5344CB8AC3E}">
        <p14:creationId xmlns:p14="http://schemas.microsoft.com/office/powerpoint/2010/main" val="2405494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ratis Foto De Hombre Vestido Con Chaqueta Negra De Pie Junto A La Mesa Foto de stock">
            <a:extLst>
              <a:ext uri="{FF2B5EF4-FFF2-40B4-BE49-F238E27FC236}">
                <a16:creationId xmlns:a16="http://schemas.microsoft.com/office/drawing/2014/main" id="{FF1AD6F9-7639-1833-F8A8-627BCC9654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43" r="37745"/>
          <a:stretch/>
        </p:blipFill>
        <p:spPr bwMode="auto">
          <a:xfrm>
            <a:off x="7880465" y="0"/>
            <a:ext cx="431153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3"/>
          <a:stretch>
            <a:fillRect/>
          </a:stretch>
        </p:blipFill>
        <p:spPr>
          <a:xfrm>
            <a:off x="10265789" y="6392652"/>
            <a:ext cx="1725474" cy="279411"/>
          </a:xfrm>
          <a:prstGeom prst="rect">
            <a:avLst/>
          </a:prstGeom>
        </p:spPr>
      </p:pic>
      <p:sp>
        <p:nvSpPr>
          <p:cNvPr id="4" name="Google Shape;123;p3">
            <a:extLst>
              <a:ext uri="{FF2B5EF4-FFF2-40B4-BE49-F238E27FC236}">
                <a16:creationId xmlns:a16="http://schemas.microsoft.com/office/drawing/2014/main" id="{A3BB6126-7FAE-4C24-3A4D-68CFAA90AC87}"/>
              </a:ext>
            </a:extLst>
          </p:cNvPr>
          <p:cNvSpPr txBox="1"/>
          <p:nvPr/>
        </p:nvSpPr>
        <p:spPr>
          <a:xfrm>
            <a:off x="121464" y="359873"/>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Fase UNO</a:t>
            </a:r>
            <a:endParaRPr sz="3800" b="1" i="0" u="none" strike="noStrike" cap="none" dirty="0">
              <a:solidFill>
                <a:srgbClr val="1C81DC"/>
              </a:solidFill>
              <a:latin typeface="Calibri"/>
              <a:ea typeface="Calibri"/>
              <a:cs typeface="Calibri"/>
              <a:sym typeface="Calibri"/>
            </a:endParaRPr>
          </a:p>
        </p:txBody>
      </p:sp>
      <p:sp>
        <p:nvSpPr>
          <p:cNvPr id="5" name="Elipse 4">
            <a:extLst>
              <a:ext uri="{FF2B5EF4-FFF2-40B4-BE49-F238E27FC236}">
                <a16:creationId xmlns:a16="http://schemas.microsoft.com/office/drawing/2014/main" id="{260550EF-478C-A63A-B4A4-AAC88DFECC22}"/>
              </a:ext>
            </a:extLst>
          </p:cNvPr>
          <p:cNvSpPr/>
          <p:nvPr/>
        </p:nvSpPr>
        <p:spPr>
          <a:xfrm>
            <a:off x="121464" y="164218"/>
            <a:ext cx="755728" cy="7557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b="1" dirty="0"/>
              <a:t>13</a:t>
            </a:r>
            <a:endParaRPr lang="es-CO" sz="1100" b="1" dirty="0"/>
          </a:p>
        </p:txBody>
      </p:sp>
      <p:sp>
        <p:nvSpPr>
          <p:cNvPr id="8" name="CuadroTexto 7">
            <a:extLst>
              <a:ext uri="{FF2B5EF4-FFF2-40B4-BE49-F238E27FC236}">
                <a16:creationId xmlns:a16="http://schemas.microsoft.com/office/drawing/2014/main" id="{F07F8C8E-D2DC-E270-D378-EDBC29599325}"/>
              </a:ext>
            </a:extLst>
          </p:cNvPr>
          <p:cNvSpPr txBox="1"/>
          <p:nvPr/>
        </p:nvSpPr>
        <p:spPr>
          <a:xfrm>
            <a:off x="1072661" y="1822038"/>
            <a:ext cx="6101860" cy="3754874"/>
          </a:xfrm>
          <a:prstGeom prst="rect">
            <a:avLst/>
          </a:prstGeom>
          <a:noFill/>
        </p:spPr>
        <p:txBody>
          <a:bodyPr wrap="square">
            <a:spAutoFit/>
          </a:bodyPr>
          <a:lstStyle/>
          <a:p>
            <a:pPr marL="285750" indent="-285750">
              <a:buFont typeface="Wingdings" panose="05000000000000000000" pitchFamily="2" charset="2"/>
              <a:buChar char="Ø"/>
            </a:pPr>
            <a:r>
              <a:rPr lang="es-MX" dirty="0"/>
              <a:t>Adecuación y limpieza del armazón de la maquina</a:t>
            </a:r>
          </a:p>
          <a:p>
            <a:pPr marL="285750" indent="-285750">
              <a:buFont typeface="Wingdings" panose="05000000000000000000" pitchFamily="2" charset="2"/>
              <a:buChar char="Ø"/>
            </a:pPr>
            <a:r>
              <a:rPr lang="es-MX" dirty="0"/>
              <a:t>Adecuación del cableado eléctrico para la alimentación de componentes de potencia y de cómputo.</a:t>
            </a:r>
          </a:p>
          <a:p>
            <a:pPr marL="285750" indent="-285750">
              <a:buFont typeface="Wingdings" panose="05000000000000000000" pitchFamily="2" charset="2"/>
              <a:buChar char="Ø"/>
            </a:pPr>
            <a:r>
              <a:rPr lang="es-MX" dirty="0"/>
              <a:t>Adecuación de cierre y compartimientos del armazón de la maquina</a:t>
            </a:r>
          </a:p>
          <a:p>
            <a:pPr marL="285750" indent="-285750">
              <a:buFont typeface="Wingdings" panose="05000000000000000000" pitchFamily="2" charset="2"/>
              <a:buChar char="Ø"/>
            </a:pPr>
            <a:r>
              <a:rPr lang="es-MX" dirty="0"/>
              <a:t>Instalación de conmutadores físicos.</a:t>
            </a:r>
          </a:p>
          <a:p>
            <a:pPr marL="285750" indent="-285750">
              <a:buFont typeface="Wingdings" panose="05000000000000000000" pitchFamily="2" charset="2"/>
              <a:buChar char="Ø"/>
            </a:pPr>
            <a:r>
              <a:rPr lang="es-MX" dirty="0"/>
              <a:t>Adecuación de tuberías de aire</a:t>
            </a:r>
          </a:p>
          <a:p>
            <a:pPr marL="285750" indent="-285750">
              <a:buFont typeface="Wingdings" panose="05000000000000000000" pitchFamily="2" charset="2"/>
              <a:buChar char="Ø"/>
            </a:pPr>
            <a:r>
              <a:rPr lang="es-MX" dirty="0"/>
              <a:t>Adecuación de sistema de nebulización.</a:t>
            </a:r>
          </a:p>
          <a:p>
            <a:pPr marL="285750" indent="-285750">
              <a:buFont typeface="Wingdings" panose="05000000000000000000" pitchFamily="2" charset="2"/>
              <a:buChar char="Ø"/>
            </a:pPr>
            <a:r>
              <a:rPr lang="es-MX" dirty="0"/>
              <a:t>Implementación de cableado y compartimiento del centro de cómputo.</a:t>
            </a:r>
          </a:p>
          <a:p>
            <a:pPr marL="285750" indent="-285750">
              <a:buFont typeface="Wingdings" panose="05000000000000000000" pitchFamily="2" charset="2"/>
              <a:buChar char="Ø"/>
            </a:pPr>
            <a:r>
              <a:rPr lang="es-MX" dirty="0"/>
              <a:t>Instalar actuadores eléctricos de conmutación</a:t>
            </a:r>
          </a:p>
          <a:p>
            <a:pPr marL="285750" indent="-285750">
              <a:buFont typeface="Wingdings" panose="05000000000000000000" pitchFamily="2" charset="2"/>
              <a:buChar char="Ø"/>
            </a:pPr>
            <a:r>
              <a:rPr lang="es-MX" dirty="0"/>
              <a:t>Instalar componentes mecánicos y de bombeo que sean accionados desde los eléctricos</a:t>
            </a:r>
          </a:p>
          <a:p>
            <a:pPr marL="285750" indent="-285750">
              <a:buFont typeface="Wingdings" panose="05000000000000000000" pitchFamily="2" charset="2"/>
              <a:buChar char="Ø"/>
            </a:pPr>
            <a:r>
              <a:rPr lang="es-MX" dirty="0"/>
              <a:t>Cableado interno de sensores y alimentaciones de los diferentes componentes de la máquina de niebla salina.</a:t>
            </a:r>
          </a:p>
          <a:p>
            <a:pPr marL="285750" indent="-285750">
              <a:buFont typeface="Wingdings" panose="05000000000000000000" pitchFamily="2" charset="2"/>
              <a:buChar char="Ø"/>
            </a:pPr>
            <a:r>
              <a:rPr lang="es-MX" dirty="0"/>
              <a:t>Instalar sensores térmicos dentro de la cámara de niebla salina.</a:t>
            </a:r>
          </a:p>
          <a:p>
            <a:pPr marL="285750" indent="-285750">
              <a:buFont typeface="Wingdings" panose="05000000000000000000" pitchFamily="2" charset="2"/>
              <a:buChar char="Ø"/>
            </a:pPr>
            <a:r>
              <a:rPr lang="es-MX" dirty="0"/>
              <a:t>Alimentación Eléctrica de Centro de cómputo y conexión de PCB a Raspberry</a:t>
            </a:r>
          </a:p>
          <a:p>
            <a:pPr marL="285750" indent="-285750">
              <a:buFont typeface="Wingdings" panose="05000000000000000000" pitchFamily="2" charset="2"/>
              <a:buChar char="Ø"/>
            </a:pPr>
            <a:r>
              <a:rPr lang="es-MX" dirty="0"/>
              <a:t>Alimentaciones Eléctricas de </a:t>
            </a:r>
            <a:r>
              <a:rPr lang="es-MX" dirty="0" err="1"/>
              <a:t>PCB's</a:t>
            </a:r>
            <a:r>
              <a:rPr lang="es-MX" dirty="0"/>
              <a:t> auxiliares.</a:t>
            </a:r>
          </a:p>
        </p:txBody>
      </p:sp>
    </p:spTree>
    <p:extLst>
      <p:ext uri="{BB962C8B-B14F-4D97-AF65-F5344CB8AC3E}">
        <p14:creationId xmlns:p14="http://schemas.microsoft.com/office/powerpoint/2010/main" val="3914621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3A9711E-DB5E-4F0E-8679-87351920BF48}"/>
              </a:ext>
            </a:extLst>
          </p:cNvPr>
          <p:cNvPicPr/>
          <p:nvPr/>
        </p:nvPicPr>
        <p:blipFill>
          <a:blip r:embed="rId2"/>
          <a:stretch>
            <a:fillRect/>
          </a:stretch>
        </p:blipFill>
        <p:spPr>
          <a:xfrm>
            <a:off x="382499" y="1227061"/>
            <a:ext cx="5264157" cy="2823871"/>
          </a:xfrm>
          <a:prstGeom prst="rect">
            <a:avLst/>
          </a:prstGeom>
        </p:spPr>
      </p:pic>
      <p:pic>
        <p:nvPicPr>
          <p:cNvPr id="4" name="Imagen 3">
            <a:extLst>
              <a:ext uri="{FF2B5EF4-FFF2-40B4-BE49-F238E27FC236}">
                <a16:creationId xmlns:a16="http://schemas.microsoft.com/office/drawing/2014/main" id="{8771AE18-55AD-4490-82DA-BB5F446E369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4698" y="3121173"/>
            <a:ext cx="8691591" cy="3262051"/>
          </a:xfrm>
          <a:prstGeom prst="rect">
            <a:avLst/>
          </a:prstGeom>
          <a:noFill/>
          <a:ln>
            <a:noFill/>
          </a:ln>
        </p:spPr>
      </p:pic>
      <p:sp>
        <p:nvSpPr>
          <p:cNvPr id="5" name="Flecha: curvada hacia arriba 4">
            <a:extLst>
              <a:ext uri="{FF2B5EF4-FFF2-40B4-BE49-F238E27FC236}">
                <a16:creationId xmlns:a16="http://schemas.microsoft.com/office/drawing/2014/main" id="{98B6E007-3449-427F-9447-0C53EE192962}"/>
              </a:ext>
            </a:extLst>
          </p:cNvPr>
          <p:cNvSpPr/>
          <p:nvPr/>
        </p:nvSpPr>
        <p:spPr>
          <a:xfrm rot="12577121">
            <a:off x="5717732" y="2057509"/>
            <a:ext cx="1385740" cy="653995"/>
          </a:xfrm>
          <a:prstGeom prst="curved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dirty="0">
              <a:solidFill>
                <a:schemeClr val="tx1"/>
              </a:solidFill>
            </a:endParaRPr>
          </a:p>
        </p:txBody>
      </p:sp>
      <p:sp>
        <p:nvSpPr>
          <p:cNvPr id="6" name="Flecha: curvada hacia arriba 5">
            <a:extLst>
              <a:ext uri="{FF2B5EF4-FFF2-40B4-BE49-F238E27FC236}">
                <a16:creationId xmlns:a16="http://schemas.microsoft.com/office/drawing/2014/main" id="{EB14E8C9-7E3B-4BF0-A2DC-B6D9F57DD1E4}"/>
              </a:ext>
            </a:extLst>
          </p:cNvPr>
          <p:cNvSpPr/>
          <p:nvPr/>
        </p:nvSpPr>
        <p:spPr>
          <a:xfrm rot="2020291">
            <a:off x="1563783" y="4647655"/>
            <a:ext cx="1385740" cy="653995"/>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solidFill>
                <a:schemeClr val="tx1"/>
              </a:solidFill>
            </a:endParaRPr>
          </a:p>
        </p:txBody>
      </p:sp>
      <p:pic>
        <p:nvPicPr>
          <p:cNvPr id="7" name="Imagen 6">
            <a:extLst>
              <a:ext uri="{FF2B5EF4-FFF2-40B4-BE49-F238E27FC236}">
                <a16:creationId xmlns:a16="http://schemas.microsoft.com/office/drawing/2014/main" id="{50B0A9AC-BDEB-45A3-A9F4-E369DC416CC3}"/>
              </a:ext>
            </a:extLst>
          </p:cNvPr>
          <p:cNvPicPr>
            <a:picLocks noChangeAspect="1"/>
          </p:cNvPicPr>
          <p:nvPr/>
        </p:nvPicPr>
        <p:blipFill>
          <a:blip r:embed="rId4"/>
          <a:stretch>
            <a:fillRect/>
          </a:stretch>
        </p:blipFill>
        <p:spPr>
          <a:xfrm>
            <a:off x="10265789" y="6392652"/>
            <a:ext cx="1725474" cy="279411"/>
          </a:xfrm>
          <a:prstGeom prst="rect">
            <a:avLst/>
          </a:prstGeom>
        </p:spPr>
      </p:pic>
      <p:pic>
        <p:nvPicPr>
          <p:cNvPr id="6146" name="Picture 2" descr="download logo evernote svg eps png psd ai vector color free - el fonts ...">
            <a:extLst>
              <a:ext uri="{FF2B5EF4-FFF2-40B4-BE49-F238E27FC236}">
                <a16:creationId xmlns:a16="http://schemas.microsoft.com/office/drawing/2014/main" id="{F8E23681-F617-C677-F61F-077F4A5C82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8423" y="613530"/>
            <a:ext cx="1227061" cy="12270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otion App – Logos Download">
            <a:extLst>
              <a:ext uri="{FF2B5EF4-FFF2-40B4-BE49-F238E27FC236}">
                <a16:creationId xmlns:a16="http://schemas.microsoft.com/office/drawing/2014/main" id="{1385BDFB-F615-B039-9D38-4E78377059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6678" y="787400"/>
            <a:ext cx="843695" cy="879315"/>
          </a:xfrm>
          <a:prstGeom prst="rect">
            <a:avLst/>
          </a:prstGeom>
          <a:noFill/>
          <a:extLst>
            <a:ext uri="{909E8E84-426E-40DD-AFC4-6F175D3DCCD1}">
              <a14:hiddenFill xmlns:a14="http://schemas.microsoft.com/office/drawing/2010/main">
                <a:solidFill>
                  <a:srgbClr val="FFFFFF"/>
                </a:solidFill>
              </a14:hiddenFill>
            </a:ext>
          </a:extLst>
        </p:spPr>
      </p:pic>
      <p:sp>
        <p:nvSpPr>
          <p:cNvPr id="8" name="Flecha: a la derecha 7">
            <a:extLst>
              <a:ext uri="{FF2B5EF4-FFF2-40B4-BE49-F238E27FC236}">
                <a16:creationId xmlns:a16="http://schemas.microsoft.com/office/drawing/2014/main" id="{B0FE6396-3806-E005-5607-6BA2CCD40729}"/>
              </a:ext>
            </a:extLst>
          </p:cNvPr>
          <p:cNvSpPr/>
          <p:nvPr/>
        </p:nvSpPr>
        <p:spPr>
          <a:xfrm>
            <a:off x="9999531" y="1095174"/>
            <a:ext cx="532515" cy="263769"/>
          </a:xfrm>
          <a:prstGeom prst="rightArrow">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71204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Imagen 2">
            <a:extLst>
              <a:ext uri="{FF2B5EF4-FFF2-40B4-BE49-F238E27FC236}">
                <a16:creationId xmlns:a16="http://schemas.microsoft.com/office/drawing/2014/main" id="{B8102FED-2C9C-09E6-53EA-D1E77FF4B4A3}"/>
              </a:ext>
            </a:extLst>
          </p:cNvPr>
          <p:cNvPicPr>
            <a:picLocks noChangeAspect="1"/>
          </p:cNvPicPr>
          <p:nvPr/>
        </p:nvPicPr>
        <p:blipFill>
          <a:blip r:embed="rId3"/>
          <a:stretch>
            <a:fillRect/>
          </a:stretch>
        </p:blipFill>
        <p:spPr>
          <a:xfrm>
            <a:off x="826739" y="1904995"/>
            <a:ext cx="4323661" cy="3048012"/>
          </a:xfrm>
          <a:prstGeom prst="rect">
            <a:avLst/>
          </a:prstGeom>
        </p:spPr>
      </p:pic>
      <p:sp>
        <p:nvSpPr>
          <p:cNvPr id="4" name="Google Shape;123;p3">
            <a:extLst>
              <a:ext uri="{FF2B5EF4-FFF2-40B4-BE49-F238E27FC236}">
                <a16:creationId xmlns:a16="http://schemas.microsoft.com/office/drawing/2014/main" id="{8850E123-65B5-0D54-E335-57EDC4347207}"/>
              </a:ext>
            </a:extLst>
          </p:cNvPr>
          <p:cNvSpPr txBox="1"/>
          <p:nvPr/>
        </p:nvSpPr>
        <p:spPr>
          <a:xfrm>
            <a:off x="121464" y="359873"/>
            <a:ext cx="5734213" cy="65399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Actuadores</a:t>
            </a:r>
            <a:endParaRPr sz="3800" b="1" i="0" u="none" strike="noStrike" cap="none" dirty="0">
              <a:solidFill>
                <a:srgbClr val="1C81DC"/>
              </a:solidFill>
              <a:latin typeface="Calibri"/>
              <a:ea typeface="Calibri"/>
              <a:cs typeface="Calibri"/>
              <a:sym typeface="Calibri"/>
            </a:endParaRPr>
          </a:p>
        </p:txBody>
      </p:sp>
      <p:sp>
        <p:nvSpPr>
          <p:cNvPr id="5" name="Google Shape;123;p3">
            <a:extLst>
              <a:ext uri="{FF2B5EF4-FFF2-40B4-BE49-F238E27FC236}">
                <a16:creationId xmlns:a16="http://schemas.microsoft.com/office/drawing/2014/main" id="{3AC12B6F-9701-5488-20E9-81B659E2486E}"/>
              </a:ext>
            </a:extLst>
          </p:cNvPr>
          <p:cNvSpPr txBox="1"/>
          <p:nvPr/>
        </p:nvSpPr>
        <p:spPr>
          <a:xfrm>
            <a:off x="6096000" y="359873"/>
            <a:ext cx="5734213"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Cableado y Alimentación Eléctrica</a:t>
            </a:r>
            <a:endParaRPr sz="3800" b="1" i="0" u="none" strike="noStrike" cap="none" dirty="0">
              <a:solidFill>
                <a:srgbClr val="1C81DC"/>
              </a:solidFill>
              <a:latin typeface="Calibri"/>
              <a:ea typeface="Calibri"/>
              <a:cs typeface="Calibri"/>
              <a:sym typeface="Calibri"/>
            </a:endParaRPr>
          </a:p>
        </p:txBody>
      </p:sp>
      <p:pic>
        <p:nvPicPr>
          <p:cNvPr id="6" name="Imagen 5">
            <a:extLst>
              <a:ext uri="{FF2B5EF4-FFF2-40B4-BE49-F238E27FC236}">
                <a16:creationId xmlns:a16="http://schemas.microsoft.com/office/drawing/2014/main" id="{557161C7-6D4F-2C9E-2323-B3439C30E462}"/>
              </a:ext>
            </a:extLst>
          </p:cNvPr>
          <p:cNvPicPr>
            <a:picLocks noChangeAspect="1"/>
          </p:cNvPicPr>
          <p:nvPr/>
        </p:nvPicPr>
        <p:blipFill>
          <a:blip r:embed="rId4"/>
          <a:stretch>
            <a:fillRect/>
          </a:stretch>
        </p:blipFill>
        <p:spPr>
          <a:xfrm>
            <a:off x="6601931" y="1904995"/>
            <a:ext cx="4836633" cy="2738200"/>
          </a:xfrm>
          <a:prstGeom prst="rect">
            <a:avLst/>
          </a:prstGeom>
        </p:spPr>
      </p:pic>
      <p:pic>
        <p:nvPicPr>
          <p:cNvPr id="8" name="Imagen 7">
            <a:extLst>
              <a:ext uri="{FF2B5EF4-FFF2-40B4-BE49-F238E27FC236}">
                <a16:creationId xmlns:a16="http://schemas.microsoft.com/office/drawing/2014/main" id="{89DD2727-5F85-2C9C-9F72-A066C6B1C39A}"/>
              </a:ext>
            </a:extLst>
          </p:cNvPr>
          <p:cNvPicPr>
            <a:picLocks noChangeAspect="1"/>
          </p:cNvPicPr>
          <p:nvPr/>
        </p:nvPicPr>
        <p:blipFill>
          <a:blip r:embed="rId5"/>
          <a:stretch>
            <a:fillRect/>
          </a:stretch>
        </p:blipFill>
        <p:spPr>
          <a:xfrm>
            <a:off x="6601931" y="4643195"/>
            <a:ext cx="4836633" cy="927230"/>
          </a:xfrm>
          <a:prstGeom prst="rect">
            <a:avLst/>
          </a:prstGeom>
        </p:spPr>
      </p:pic>
    </p:spTree>
    <p:extLst>
      <p:ext uri="{BB962C8B-B14F-4D97-AF65-F5344CB8AC3E}">
        <p14:creationId xmlns:p14="http://schemas.microsoft.com/office/powerpoint/2010/main" val="561804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2"/>
          <p:cNvSpPr txBox="1"/>
          <p:nvPr/>
        </p:nvSpPr>
        <p:spPr>
          <a:xfrm>
            <a:off x="283464" y="844468"/>
            <a:ext cx="90213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ES" sz="4300" b="1" dirty="0">
                <a:solidFill>
                  <a:schemeClr val="lt1"/>
                </a:solidFill>
                <a:latin typeface="Calibri"/>
                <a:ea typeface="Calibri"/>
                <a:cs typeface="Calibri"/>
                <a:sym typeface="Calibri"/>
              </a:rPr>
              <a:t>Proyecto Trabajo de Grado Dos.</a:t>
            </a:r>
            <a:endParaRPr sz="4300" b="1" i="0" u="none" strike="noStrike" cap="none" dirty="0">
              <a:solidFill>
                <a:schemeClr val="lt1"/>
              </a:solidFill>
              <a:latin typeface="Calibri"/>
              <a:ea typeface="Calibri"/>
              <a:cs typeface="Calibri"/>
              <a:sym typeface="Calibri"/>
            </a:endParaRPr>
          </a:p>
        </p:txBody>
      </p:sp>
      <p:sp>
        <p:nvSpPr>
          <p:cNvPr id="89" name="Google Shape;89;p2"/>
          <p:cNvSpPr txBox="1"/>
          <p:nvPr/>
        </p:nvSpPr>
        <p:spPr>
          <a:xfrm>
            <a:off x="1597164" y="3473464"/>
            <a:ext cx="6393900" cy="23082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600"/>
              <a:buFont typeface="Arial"/>
              <a:buNone/>
            </a:pPr>
            <a:r>
              <a:rPr lang="es-ES" sz="2400" b="0" i="0" u="none" strike="noStrike" cap="none" dirty="0">
                <a:solidFill>
                  <a:schemeClr val="lt1"/>
                </a:solidFill>
                <a:latin typeface="Cambria"/>
                <a:ea typeface="Cambria"/>
                <a:cs typeface="Cambria"/>
                <a:sym typeface="Cambria"/>
              </a:rPr>
              <a:t>Presentado a:</a:t>
            </a:r>
          </a:p>
          <a:p>
            <a:pPr marL="0" marR="0" lvl="0" indent="0" algn="ctr" rtl="0">
              <a:lnSpc>
                <a:spcPct val="100000"/>
              </a:lnSpc>
              <a:spcBef>
                <a:spcPts val="0"/>
              </a:spcBef>
              <a:spcAft>
                <a:spcPts val="0"/>
              </a:spcAft>
              <a:buClr>
                <a:schemeClr val="dk1"/>
              </a:buClr>
              <a:buSzPts val="2600"/>
              <a:buFont typeface="Arial"/>
              <a:buNone/>
            </a:pPr>
            <a:r>
              <a:rPr lang="es-ES" sz="2400" dirty="0" err="1">
                <a:solidFill>
                  <a:schemeClr val="lt1"/>
                </a:solidFill>
                <a:latin typeface="Cambria"/>
                <a:ea typeface="Cambria"/>
                <a:cs typeface="Cambria"/>
                <a:sym typeface="Cambria"/>
              </a:rPr>
              <a:t>MsC</a:t>
            </a:r>
            <a:r>
              <a:rPr lang="es-ES" sz="2400" dirty="0">
                <a:solidFill>
                  <a:schemeClr val="lt1"/>
                </a:solidFill>
                <a:latin typeface="Cambria"/>
                <a:ea typeface="Cambria"/>
                <a:cs typeface="Cambria"/>
                <a:sym typeface="Cambria"/>
              </a:rPr>
              <a:t>. Esp. Ing. Martha Susana Contreras Ortiz.</a:t>
            </a:r>
          </a:p>
          <a:p>
            <a:pPr marL="0" marR="0" lvl="0" indent="0" algn="ctr" rtl="0">
              <a:lnSpc>
                <a:spcPct val="100000"/>
              </a:lnSpc>
              <a:spcBef>
                <a:spcPts val="0"/>
              </a:spcBef>
              <a:spcAft>
                <a:spcPts val="0"/>
              </a:spcAft>
              <a:buClr>
                <a:schemeClr val="dk1"/>
              </a:buClr>
              <a:buSzPts val="2600"/>
              <a:buFont typeface="Arial"/>
              <a:buNone/>
            </a:pPr>
            <a:endParaRPr lang="es-ES" sz="2400" dirty="0">
              <a:solidFill>
                <a:schemeClr val="lt1"/>
              </a:solidFill>
              <a:latin typeface="Cambria"/>
              <a:ea typeface="Cambria"/>
              <a:cs typeface="Cambria"/>
              <a:sym typeface="Cambria"/>
            </a:endParaRPr>
          </a:p>
          <a:p>
            <a:pPr marL="0" marR="0" lvl="0" indent="0" algn="ctr" rtl="0">
              <a:lnSpc>
                <a:spcPct val="100000"/>
              </a:lnSpc>
              <a:spcBef>
                <a:spcPts val="0"/>
              </a:spcBef>
              <a:spcAft>
                <a:spcPts val="0"/>
              </a:spcAft>
              <a:buClr>
                <a:schemeClr val="dk1"/>
              </a:buClr>
              <a:buSzPts val="2600"/>
              <a:buFont typeface="Arial"/>
              <a:buNone/>
            </a:pPr>
            <a:r>
              <a:rPr lang="es-ES" sz="2400" dirty="0">
                <a:solidFill>
                  <a:schemeClr val="lt1"/>
                </a:solidFill>
                <a:latin typeface="Cambria"/>
                <a:ea typeface="Cambria"/>
                <a:cs typeface="Cambria"/>
                <a:sym typeface="Cambria"/>
              </a:rPr>
              <a:t>Presentado por:</a:t>
            </a:r>
          </a:p>
          <a:p>
            <a:pPr marL="0" marR="0" lvl="0" indent="0" algn="ctr" rtl="0">
              <a:lnSpc>
                <a:spcPct val="100000"/>
              </a:lnSpc>
              <a:spcBef>
                <a:spcPts val="0"/>
              </a:spcBef>
              <a:spcAft>
                <a:spcPts val="0"/>
              </a:spcAft>
              <a:buClr>
                <a:schemeClr val="dk1"/>
              </a:buClr>
              <a:buSzPts val="2600"/>
              <a:buFont typeface="Arial"/>
              <a:buNone/>
            </a:pPr>
            <a:r>
              <a:rPr lang="es-ES" sz="2400" b="0" i="0" u="none" strike="noStrike" cap="none" dirty="0">
                <a:solidFill>
                  <a:schemeClr val="lt1"/>
                </a:solidFill>
                <a:latin typeface="Cambria"/>
                <a:ea typeface="Cambria"/>
                <a:cs typeface="Cambria"/>
                <a:sym typeface="Cambria"/>
              </a:rPr>
              <a:t>Ing. Luis Felipe Narvaez Gomez.</a:t>
            </a:r>
            <a:endParaRPr sz="2600" b="0" i="0" u="none" strike="noStrike" cap="none" dirty="0">
              <a:solidFill>
                <a:schemeClr val="lt1"/>
              </a:solidFill>
              <a:latin typeface="Cambria"/>
              <a:ea typeface="Cambria"/>
              <a:cs typeface="Cambria"/>
              <a:sym typeface="Cambria"/>
            </a:endParaRPr>
          </a:p>
          <a:p>
            <a:pPr marL="0" marR="0" lvl="0" indent="0" algn="ctr" rtl="0">
              <a:lnSpc>
                <a:spcPct val="100000"/>
              </a:lnSpc>
              <a:spcBef>
                <a:spcPts val="0"/>
              </a:spcBef>
              <a:spcAft>
                <a:spcPts val="0"/>
              </a:spcAft>
              <a:buClr>
                <a:srgbClr val="000000"/>
              </a:buClr>
              <a:buSzPts val="2600"/>
              <a:buFont typeface="Arial"/>
              <a:buNone/>
            </a:pPr>
            <a:endParaRPr sz="2400" b="0" i="0" u="none" strike="noStrike" cap="none" dirty="0">
              <a:solidFill>
                <a:schemeClr val="lt1"/>
              </a:solidFill>
              <a:latin typeface="Cambria"/>
              <a:ea typeface="Cambria"/>
              <a:cs typeface="Cambria"/>
              <a:sym typeface="Cambria"/>
            </a:endParaRPr>
          </a:p>
        </p:txBody>
      </p:sp>
      <p:sp>
        <p:nvSpPr>
          <p:cNvPr id="90" name="Google Shape;90;p2"/>
          <p:cNvSpPr txBox="1"/>
          <p:nvPr/>
        </p:nvSpPr>
        <p:spPr>
          <a:xfrm>
            <a:off x="283464" y="2028255"/>
            <a:ext cx="90213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MX" sz="2000" b="1" dirty="0">
                <a:solidFill>
                  <a:schemeClr val="lt1"/>
                </a:solidFill>
                <a:latin typeface="Calibri"/>
                <a:ea typeface="Calibri"/>
                <a:cs typeface="Calibri"/>
                <a:sym typeface="Calibri"/>
              </a:rPr>
              <a:t>SISTEMA DE MONITOREO Y CONTROL PARA EL FUNCIONAMIENTO DEL PROTOTIPO DE LA MÁQUINA DE NIEBLA SALINA PARA LOS LABORATORIOS DE LA FACULTAD DE INGENIERÍA MECÁNICA.</a:t>
            </a:r>
            <a:endParaRPr sz="20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Imagen 2" descr="Imagen que contiene juguete, lego&#10;&#10;Descripción generada automáticamente">
            <a:extLst>
              <a:ext uri="{FF2B5EF4-FFF2-40B4-BE49-F238E27FC236}">
                <a16:creationId xmlns:a16="http://schemas.microsoft.com/office/drawing/2014/main" id="{21D4782D-4EB2-C191-DDC5-CAB5CB410C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0030" y="396545"/>
            <a:ext cx="2187840" cy="2339160"/>
          </a:xfrm>
          <a:prstGeom prst="rect">
            <a:avLst/>
          </a:prstGeom>
          <a:noFill/>
          <a:ln>
            <a:noFill/>
          </a:ln>
        </p:spPr>
      </p:pic>
      <p:sp>
        <p:nvSpPr>
          <p:cNvPr id="4" name="Google Shape;123;p3">
            <a:extLst>
              <a:ext uri="{FF2B5EF4-FFF2-40B4-BE49-F238E27FC236}">
                <a16:creationId xmlns:a16="http://schemas.microsoft.com/office/drawing/2014/main" id="{342B1D3C-0796-F6CC-6867-59C6119BD024}"/>
              </a:ext>
            </a:extLst>
          </p:cNvPr>
          <p:cNvSpPr txBox="1"/>
          <p:nvPr/>
        </p:nvSpPr>
        <p:spPr>
          <a:xfrm>
            <a:off x="361787" y="280742"/>
            <a:ext cx="5734213"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Cableado y Alimentación Eléctrica</a:t>
            </a:r>
            <a:endParaRPr sz="3800" b="1" i="0" u="none" strike="noStrike" cap="none" dirty="0">
              <a:solidFill>
                <a:srgbClr val="1C81DC"/>
              </a:solidFill>
              <a:latin typeface="Calibri"/>
              <a:ea typeface="Calibri"/>
              <a:cs typeface="Calibri"/>
              <a:sym typeface="Calibri"/>
            </a:endParaRPr>
          </a:p>
        </p:txBody>
      </p:sp>
      <p:pic>
        <p:nvPicPr>
          <p:cNvPr id="5" name="Imagen 4">
            <a:extLst>
              <a:ext uri="{FF2B5EF4-FFF2-40B4-BE49-F238E27FC236}">
                <a16:creationId xmlns:a16="http://schemas.microsoft.com/office/drawing/2014/main" id="{9B5E6924-1980-AE43-E64D-660517F1827A}"/>
              </a:ext>
            </a:extLst>
          </p:cNvPr>
          <p:cNvPicPr>
            <a:picLocks noChangeAspect="1"/>
          </p:cNvPicPr>
          <p:nvPr/>
        </p:nvPicPr>
        <p:blipFill>
          <a:blip r:embed="rId4"/>
          <a:stretch>
            <a:fillRect/>
          </a:stretch>
        </p:blipFill>
        <p:spPr>
          <a:xfrm>
            <a:off x="200737" y="1963466"/>
            <a:ext cx="6096000" cy="4429186"/>
          </a:xfrm>
          <a:prstGeom prst="rect">
            <a:avLst/>
          </a:prstGeom>
        </p:spPr>
      </p:pic>
      <p:pic>
        <p:nvPicPr>
          <p:cNvPr id="7" name="Imagen 6" descr="Imagen que contiene caja&#10;&#10;Descripción generada automáticamente">
            <a:extLst>
              <a:ext uri="{FF2B5EF4-FFF2-40B4-BE49-F238E27FC236}">
                <a16:creationId xmlns:a16="http://schemas.microsoft.com/office/drawing/2014/main" id="{6DE0832D-FB66-1C49-9490-A45BF3422AD8}"/>
              </a:ext>
            </a:extLst>
          </p:cNvPr>
          <p:cNvPicPr>
            <a:picLocks noChangeAspect="1"/>
          </p:cNvPicPr>
          <p:nvPr/>
        </p:nvPicPr>
        <p:blipFill>
          <a:blip r:embed="rId5"/>
          <a:stretch>
            <a:fillRect/>
          </a:stretch>
        </p:blipFill>
        <p:spPr>
          <a:xfrm>
            <a:off x="9601199" y="407832"/>
            <a:ext cx="2024237" cy="2327873"/>
          </a:xfrm>
          <a:prstGeom prst="rect">
            <a:avLst/>
          </a:prstGeom>
        </p:spPr>
      </p:pic>
      <p:pic>
        <p:nvPicPr>
          <p:cNvPr id="9" name="Imagen 8" descr="Imagen que contiene abrir, pequeño, tabla, luz&#10;&#10;Descripción generada automáticamente">
            <a:extLst>
              <a:ext uri="{FF2B5EF4-FFF2-40B4-BE49-F238E27FC236}">
                <a16:creationId xmlns:a16="http://schemas.microsoft.com/office/drawing/2014/main" id="{F5F12F8C-34E8-DDAF-7F30-8FE5078851B1}"/>
              </a:ext>
            </a:extLst>
          </p:cNvPr>
          <p:cNvPicPr>
            <a:picLocks noChangeAspect="1"/>
          </p:cNvPicPr>
          <p:nvPr/>
        </p:nvPicPr>
        <p:blipFill>
          <a:blip r:embed="rId6"/>
          <a:stretch>
            <a:fillRect/>
          </a:stretch>
        </p:blipFill>
        <p:spPr>
          <a:xfrm>
            <a:off x="7281770" y="2918845"/>
            <a:ext cx="2186100" cy="1519975"/>
          </a:xfrm>
          <a:prstGeom prst="rect">
            <a:avLst/>
          </a:prstGeom>
        </p:spPr>
      </p:pic>
      <p:pic>
        <p:nvPicPr>
          <p:cNvPr id="11" name="Imagen 10" descr="Imagen que contiene tabla, computadora&#10;&#10;Descripción generada automáticamente">
            <a:extLst>
              <a:ext uri="{FF2B5EF4-FFF2-40B4-BE49-F238E27FC236}">
                <a16:creationId xmlns:a16="http://schemas.microsoft.com/office/drawing/2014/main" id="{C19A9096-1EEF-7402-45BE-AC56BE15BF77}"/>
              </a:ext>
            </a:extLst>
          </p:cNvPr>
          <p:cNvPicPr>
            <a:picLocks noChangeAspect="1"/>
          </p:cNvPicPr>
          <p:nvPr/>
        </p:nvPicPr>
        <p:blipFill>
          <a:blip r:embed="rId7"/>
          <a:stretch>
            <a:fillRect/>
          </a:stretch>
        </p:blipFill>
        <p:spPr>
          <a:xfrm>
            <a:off x="9601199" y="2918845"/>
            <a:ext cx="2028235" cy="3033831"/>
          </a:xfrm>
          <a:prstGeom prst="rect">
            <a:avLst/>
          </a:prstGeom>
        </p:spPr>
      </p:pic>
    </p:spTree>
    <p:extLst>
      <p:ext uri="{BB962C8B-B14F-4D97-AF65-F5344CB8AC3E}">
        <p14:creationId xmlns:p14="http://schemas.microsoft.com/office/powerpoint/2010/main" val="3508561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sp>
        <p:nvSpPr>
          <p:cNvPr id="4" name="Google Shape;123;p3">
            <a:extLst>
              <a:ext uri="{FF2B5EF4-FFF2-40B4-BE49-F238E27FC236}">
                <a16:creationId xmlns:a16="http://schemas.microsoft.com/office/drawing/2014/main" id="{A3BB6126-7FAE-4C24-3A4D-68CFAA90AC87}"/>
              </a:ext>
            </a:extLst>
          </p:cNvPr>
          <p:cNvSpPr txBox="1"/>
          <p:nvPr/>
        </p:nvSpPr>
        <p:spPr>
          <a:xfrm>
            <a:off x="4919330" y="501152"/>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Fase DOS</a:t>
            </a:r>
            <a:endParaRPr sz="3800" b="1" i="0" u="none" strike="noStrike" cap="none" dirty="0">
              <a:solidFill>
                <a:srgbClr val="1C81DC"/>
              </a:solidFill>
              <a:latin typeface="Calibri"/>
              <a:ea typeface="Calibri"/>
              <a:cs typeface="Calibri"/>
              <a:sym typeface="Calibri"/>
            </a:endParaRPr>
          </a:p>
        </p:txBody>
      </p:sp>
      <p:sp>
        <p:nvSpPr>
          <p:cNvPr id="5" name="Elipse 4">
            <a:extLst>
              <a:ext uri="{FF2B5EF4-FFF2-40B4-BE49-F238E27FC236}">
                <a16:creationId xmlns:a16="http://schemas.microsoft.com/office/drawing/2014/main" id="{260550EF-478C-A63A-B4A4-AAC88DFECC22}"/>
              </a:ext>
            </a:extLst>
          </p:cNvPr>
          <p:cNvSpPr/>
          <p:nvPr/>
        </p:nvSpPr>
        <p:spPr>
          <a:xfrm>
            <a:off x="11486336" y="67773"/>
            <a:ext cx="584200" cy="584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t>18</a:t>
            </a:r>
            <a:endParaRPr lang="es-CO" b="1" dirty="0"/>
          </a:p>
        </p:txBody>
      </p:sp>
      <p:sp>
        <p:nvSpPr>
          <p:cNvPr id="8" name="CuadroTexto 7">
            <a:extLst>
              <a:ext uri="{FF2B5EF4-FFF2-40B4-BE49-F238E27FC236}">
                <a16:creationId xmlns:a16="http://schemas.microsoft.com/office/drawing/2014/main" id="{F07F8C8E-D2DC-E270-D378-EDBC29599325}"/>
              </a:ext>
            </a:extLst>
          </p:cNvPr>
          <p:cNvSpPr txBox="1"/>
          <p:nvPr/>
        </p:nvSpPr>
        <p:spPr>
          <a:xfrm>
            <a:off x="5384476" y="1357856"/>
            <a:ext cx="6101860" cy="4832092"/>
          </a:xfrm>
          <a:prstGeom prst="rect">
            <a:avLst/>
          </a:prstGeom>
          <a:noFill/>
        </p:spPr>
        <p:txBody>
          <a:bodyPr wrap="square">
            <a:spAutoFit/>
          </a:bodyPr>
          <a:lstStyle/>
          <a:p>
            <a:pPr marL="285750" indent="-285750">
              <a:buFont typeface="Wingdings" panose="05000000000000000000" pitchFamily="2" charset="2"/>
              <a:buChar char="Ø"/>
            </a:pPr>
            <a:r>
              <a:rPr lang="es-MX" dirty="0"/>
              <a:t>Diseño de PCB para lectura de Sensores</a:t>
            </a:r>
          </a:p>
          <a:p>
            <a:pPr marL="285750" indent="-285750">
              <a:buFont typeface="Wingdings" panose="05000000000000000000" pitchFamily="2" charset="2"/>
              <a:buChar char="Ø"/>
            </a:pPr>
            <a:r>
              <a:rPr lang="es-MX" dirty="0"/>
              <a:t>Diseño de modelos en 3D</a:t>
            </a:r>
          </a:p>
          <a:p>
            <a:pPr marL="285750" indent="-285750">
              <a:buFont typeface="Wingdings" panose="05000000000000000000" pitchFamily="2" charset="2"/>
              <a:buChar char="Ø"/>
            </a:pPr>
            <a:r>
              <a:rPr lang="es-MX" dirty="0"/>
              <a:t>Prueba de conexión de los sensores con las </a:t>
            </a:r>
            <a:r>
              <a:rPr lang="es-MX" dirty="0" err="1"/>
              <a:t>boards</a:t>
            </a:r>
            <a:r>
              <a:rPr lang="es-MX" dirty="0"/>
              <a:t> electrónicas PCB</a:t>
            </a:r>
          </a:p>
          <a:p>
            <a:pPr marL="285750" indent="-285750">
              <a:buFont typeface="Wingdings" panose="05000000000000000000" pitchFamily="2" charset="2"/>
              <a:buChar char="Ø"/>
            </a:pPr>
            <a:r>
              <a:rPr lang="es-MX" dirty="0"/>
              <a:t>Testeo de continuidad de conexiones entre segmentos físicos</a:t>
            </a:r>
          </a:p>
          <a:p>
            <a:pPr marL="285750" indent="-285750">
              <a:buFont typeface="Wingdings" panose="05000000000000000000" pitchFamily="2" charset="2"/>
              <a:buChar char="Ø"/>
            </a:pPr>
            <a:r>
              <a:rPr lang="es-MX" dirty="0"/>
              <a:t>Implementar lámparas UV e Infrarrojo.</a:t>
            </a:r>
          </a:p>
          <a:p>
            <a:pPr marL="285750" indent="-285750">
              <a:buFont typeface="Wingdings" panose="05000000000000000000" pitchFamily="2" charset="2"/>
              <a:buChar char="Ø"/>
            </a:pPr>
            <a:r>
              <a:rPr lang="es-MX" dirty="0"/>
              <a:t>Diseño de PCB para la conmutación de actuadores</a:t>
            </a:r>
          </a:p>
          <a:p>
            <a:pPr marL="285750" indent="-285750">
              <a:buFont typeface="Wingdings" panose="05000000000000000000" pitchFamily="2" charset="2"/>
              <a:buChar char="Ø"/>
            </a:pPr>
            <a:r>
              <a:rPr lang="es-MX" dirty="0"/>
              <a:t>Instalación del sistema operativo en Raspberry PI</a:t>
            </a:r>
          </a:p>
          <a:p>
            <a:pPr marL="285750" indent="-285750">
              <a:buFont typeface="Wingdings" panose="05000000000000000000" pitchFamily="2" charset="2"/>
              <a:buChar char="Ø"/>
            </a:pPr>
            <a:r>
              <a:rPr lang="es-MX" dirty="0"/>
              <a:t>Programación del entorno de trabajo en Raspberry PI</a:t>
            </a:r>
          </a:p>
          <a:p>
            <a:pPr marL="285750" indent="-285750">
              <a:buFont typeface="Wingdings" panose="05000000000000000000" pitchFamily="2" charset="2"/>
              <a:buChar char="Ø"/>
            </a:pPr>
            <a:r>
              <a:rPr lang="es-MX" dirty="0"/>
              <a:t>Programación de líneas de comunicación en Rasberry PI</a:t>
            </a:r>
          </a:p>
          <a:p>
            <a:pPr marL="285750" indent="-285750">
              <a:buFont typeface="Wingdings" panose="05000000000000000000" pitchFamily="2" charset="2"/>
              <a:buChar char="Ø"/>
            </a:pPr>
            <a:r>
              <a:rPr lang="es-MX" dirty="0"/>
              <a:t>Instalación de Librerías y Paquetes de uso de la </a:t>
            </a:r>
            <a:r>
              <a:rPr lang="es-MX" dirty="0" err="1"/>
              <a:t>GPIO</a:t>
            </a:r>
            <a:r>
              <a:rPr lang="es-MX" dirty="0"/>
              <a:t> en Raspberry PI</a:t>
            </a:r>
          </a:p>
          <a:p>
            <a:pPr marL="285750" indent="-285750">
              <a:buFont typeface="Wingdings" panose="05000000000000000000" pitchFamily="2" charset="2"/>
              <a:buChar char="Ø"/>
            </a:pPr>
            <a:r>
              <a:rPr lang="es-MX" dirty="0"/>
              <a:t>Creación de Repositorio del Proyecto</a:t>
            </a:r>
          </a:p>
          <a:p>
            <a:pPr marL="285750" indent="-285750">
              <a:buFont typeface="Wingdings" panose="05000000000000000000" pitchFamily="2" charset="2"/>
              <a:buChar char="Ø"/>
            </a:pPr>
            <a:r>
              <a:rPr lang="es-MX" dirty="0"/>
              <a:t>Instalación del Repositorio en Raspberry OS</a:t>
            </a:r>
          </a:p>
          <a:p>
            <a:pPr marL="285750" indent="-285750">
              <a:buFont typeface="Wingdings" panose="05000000000000000000" pitchFamily="2" charset="2"/>
              <a:buChar char="Ø"/>
            </a:pPr>
            <a:r>
              <a:rPr lang="es-MX" dirty="0"/>
              <a:t>Prueba de conexión de los sensores directamente </a:t>
            </a:r>
            <a:r>
              <a:rPr lang="es-MX" dirty="0" err="1"/>
              <a:t>GPIO</a:t>
            </a:r>
            <a:r>
              <a:rPr lang="es-MX" dirty="0"/>
              <a:t> de </a:t>
            </a:r>
            <a:r>
              <a:rPr lang="es-MX" dirty="0" err="1"/>
              <a:t>RaspBerryPI</a:t>
            </a:r>
            <a:r>
              <a:rPr lang="es-MX" dirty="0"/>
              <a:t> 400</a:t>
            </a:r>
          </a:p>
          <a:p>
            <a:pPr marL="285750" indent="-285750">
              <a:buFont typeface="Wingdings" panose="05000000000000000000" pitchFamily="2" charset="2"/>
              <a:buChar char="Ø"/>
            </a:pPr>
            <a:r>
              <a:rPr lang="es-MX" dirty="0"/>
              <a:t>Prueba de conexión de los sensores a placas como Arduino Nano/UNO/Mega</a:t>
            </a:r>
          </a:p>
          <a:p>
            <a:pPr marL="285750" indent="-285750">
              <a:buFont typeface="Wingdings" panose="05000000000000000000" pitchFamily="2" charset="2"/>
              <a:buChar char="Ø"/>
            </a:pPr>
            <a:r>
              <a:rPr lang="es-MX" dirty="0"/>
              <a:t>Prueba de Conexión de los sensores a placas como ESP8266</a:t>
            </a:r>
          </a:p>
          <a:p>
            <a:pPr marL="285750" indent="-285750">
              <a:buFont typeface="Wingdings" panose="05000000000000000000" pitchFamily="2" charset="2"/>
              <a:buChar char="Ø"/>
            </a:pPr>
            <a:r>
              <a:rPr lang="es-MX" dirty="0"/>
              <a:t>Prueba de conexión de los conmutadores a las </a:t>
            </a:r>
            <a:r>
              <a:rPr lang="es-MX" dirty="0" err="1"/>
              <a:t>boards</a:t>
            </a:r>
            <a:r>
              <a:rPr lang="es-MX" dirty="0"/>
              <a:t> electrónicas PCB</a:t>
            </a:r>
          </a:p>
          <a:p>
            <a:pPr marL="285750" indent="-285750">
              <a:buFont typeface="Wingdings" panose="05000000000000000000" pitchFamily="2" charset="2"/>
              <a:buChar char="Ø"/>
            </a:pPr>
            <a:r>
              <a:rPr lang="es-MX" dirty="0"/>
              <a:t>Prueba de conexión de los conmutadores directamente </a:t>
            </a:r>
            <a:r>
              <a:rPr lang="es-MX" dirty="0" err="1"/>
              <a:t>GPIO</a:t>
            </a:r>
            <a:r>
              <a:rPr lang="es-MX" dirty="0"/>
              <a:t> de </a:t>
            </a:r>
            <a:r>
              <a:rPr lang="es-MX" dirty="0" err="1"/>
              <a:t>RaspBerryPI</a:t>
            </a:r>
            <a:r>
              <a:rPr lang="es-MX" dirty="0"/>
              <a:t> 400</a:t>
            </a:r>
          </a:p>
          <a:p>
            <a:pPr marL="285750" indent="-285750">
              <a:buFont typeface="Wingdings" panose="05000000000000000000" pitchFamily="2" charset="2"/>
              <a:buChar char="Ø"/>
            </a:pPr>
            <a:r>
              <a:rPr lang="es-MX" dirty="0"/>
              <a:t>Prueba de conexión de los conmutadores entre PCB y Raspberry PI</a:t>
            </a:r>
          </a:p>
        </p:txBody>
      </p:sp>
      <p:pic>
        <p:nvPicPr>
          <p:cNvPr id="6" name="Picture 2" descr="Gratis Fotos de stock gratuitas de circuito, electrónica, equipo Foto de stock">
            <a:extLst>
              <a:ext uri="{FF2B5EF4-FFF2-40B4-BE49-F238E27FC236}">
                <a16:creationId xmlns:a16="http://schemas.microsoft.com/office/drawing/2014/main" id="{A5D497F8-2B0A-CE95-7902-4F527EDE7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30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A49D594-5520-4D34-97BC-1142ABE885DA}"/>
              </a:ext>
            </a:extLst>
          </p:cNvPr>
          <p:cNvPicPr>
            <a:picLocks noChangeAspect="1"/>
          </p:cNvPicPr>
          <p:nvPr/>
        </p:nvPicPr>
        <p:blipFill>
          <a:blip r:embed="rId2"/>
          <a:stretch>
            <a:fillRect/>
          </a:stretch>
        </p:blipFill>
        <p:spPr>
          <a:xfrm>
            <a:off x="2837274" y="528734"/>
            <a:ext cx="6517452" cy="5800532"/>
          </a:xfrm>
          <a:prstGeom prst="rect">
            <a:avLst/>
          </a:prstGeom>
        </p:spPr>
      </p:pic>
      <p:sp>
        <p:nvSpPr>
          <p:cNvPr id="5" name="Rectángulo: esquinas redondeadas 4">
            <a:extLst>
              <a:ext uri="{FF2B5EF4-FFF2-40B4-BE49-F238E27FC236}">
                <a16:creationId xmlns:a16="http://schemas.microsoft.com/office/drawing/2014/main" id="{9169165E-2D74-4B92-93CF-88C628C681E2}"/>
              </a:ext>
            </a:extLst>
          </p:cNvPr>
          <p:cNvSpPr/>
          <p:nvPr/>
        </p:nvSpPr>
        <p:spPr>
          <a:xfrm>
            <a:off x="8634586" y="3856537"/>
            <a:ext cx="3154837"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sudo </a:t>
            </a:r>
            <a:r>
              <a:rPr lang="es-MX" sz="1600" b="1" dirty="0" err="1">
                <a:solidFill>
                  <a:schemeClr val="bg1"/>
                </a:solidFill>
              </a:rPr>
              <a:t>apt-get</a:t>
            </a:r>
            <a:r>
              <a:rPr lang="es-MX" sz="1600" b="1" dirty="0">
                <a:solidFill>
                  <a:schemeClr val="bg1"/>
                </a:solidFill>
              </a:rPr>
              <a:t> </a:t>
            </a:r>
            <a:r>
              <a:rPr lang="es-MX" sz="1600" b="1" dirty="0" err="1">
                <a:solidFill>
                  <a:schemeClr val="bg1"/>
                </a:solidFill>
              </a:rPr>
              <a:t>update</a:t>
            </a:r>
            <a:r>
              <a:rPr lang="es-MX" sz="1600" b="1" dirty="0">
                <a:solidFill>
                  <a:schemeClr val="bg1"/>
                </a:solidFill>
              </a:rPr>
              <a:t> -y</a:t>
            </a:r>
            <a:endParaRPr lang="es-CO" sz="1600" b="1" dirty="0">
              <a:solidFill>
                <a:schemeClr val="bg1"/>
              </a:solidFill>
            </a:endParaRPr>
          </a:p>
        </p:txBody>
      </p:sp>
      <p:sp>
        <p:nvSpPr>
          <p:cNvPr id="8" name="Rectángulo: esquinas redondeadas 7">
            <a:extLst>
              <a:ext uri="{FF2B5EF4-FFF2-40B4-BE49-F238E27FC236}">
                <a16:creationId xmlns:a16="http://schemas.microsoft.com/office/drawing/2014/main" id="{12189F08-6553-4466-B68B-84129FC5022C}"/>
              </a:ext>
            </a:extLst>
          </p:cNvPr>
          <p:cNvSpPr/>
          <p:nvPr/>
        </p:nvSpPr>
        <p:spPr>
          <a:xfrm>
            <a:off x="8553743" y="4736897"/>
            <a:ext cx="3235680"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sudo </a:t>
            </a:r>
            <a:r>
              <a:rPr lang="es-MX" sz="1600" b="1" dirty="0" err="1">
                <a:solidFill>
                  <a:schemeClr val="bg1"/>
                </a:solidFill>
              </a:rPr>
              <a:t>apt-get</a:t>
            </a:r>
            <a:r>
              <a:rPr lang="es-MX" sz="1600" b="1" dirty="0">
                <a:solidFill>
                  <a:schemeClr val="bg1"/>
                </a:solidFill>
              </a:rPr>
              <a:t> </a:t>
            </a:r>
            <a:r>
              <a:rPr lang="es-MX" sz="1600" b="1" dirty="0" err="1">
                <a:solidFill>
                  <a:schemeClr val="bg1"/>
                </a:solidFill>
              </a:rPr>
              <a:t>upgrade</a:t>
            </a:r>
            <a:r>
              <a:rPr lang="es-MX" sz="1600" b="1" dirty="0">
                <a:solidFill>
                  <a:schemeClr val="bg1"/>
                </a:solidFill>
              </a:rPr>
              <a:t> -y</a:t>
            </a:r>
            <a:endParaRPr lang="es-CO" sz="1600" b="1" dirty="0">
              <a:solidFill>
                <a:schemeClr val="bg1"/>
              </a:solidFill>
            </a:endParaRPr>
          </a:p>
        </p:txBody>
      </p:sp>
      <p:pic>
        <p:nvPicPr>
          <p:cNvPr id="10" name="Imagen 9">
            <a:extLst>
              <a:ext uri="{FF2B5EF4-FFF2-40B4-BE49-F238E27FC236}">
                <a16:creationId xmlns:a16="http://schemas.microsoft.com/office/drawing/2014/main" id="{D84C451F-A2C8-4179-8766-870D1F4EA2D1}"/>
              </a:ext>
            </a:extLst>
          </p:cNvPr>
          <p:cNvPicPr>
            <a:picLocks noChangeAspect="1"/>
          </p:cNvPicPr>
          <p:nvPr/>
        </p:nvPicPr>
        <p:blipFill>
          <a:blip r:embed="rId3"/>
          <a:stretch>
            <a:fillRect/>
          </a:stretch>
        </p:blipFill>
        <p:spPr>
          <a:xfrm>
            <a:off x="8553744" y="3822479"/>
            <a:ext cx="689638" cy="722109"/>
          </a:xfrm>
          <a:prstGeom prst="rect">
            <a:avLst/>
          </a:prstGeom>
        </p:spPr>
      </p:pic>
      <p:pic>
        <p:nvPicPr>
          <p:cNvPr id="13" name="Imagen 12">
            <a:extLst>
              <a:ext uri="{FF2B5EF4-FFF2-40B4-BE49-F238E27FC236}">
                <a16:creationId xmlns:a16="http://schemas.microsoft.com/office/drawing/2014/main" id="{DF4D3FF1-B568-4B01-B080-7DF6C1F468BD}"/>
              </a:ext>
            </a:extLst>
          </p:cNvPr>
          <p:cNvPicPr>
            <a:picLocks noChangeAspect="1"/>
          </p:cNvPicPr>
          <p:nvPr/>
        </p:nvPicPr>
        <p:blipFill>
          <a:blip r:embed="rId3"/>
          <a:stretch>
            <a:fillRect/>
          </a:stretch>
        </p:blipFill>
        <p:spPr>
          <a:xfrm>
            <a:off x="8553743" y="4712265"/>
            <a:ext cx="722109" cy="722109"/>
          </a:xfrm>
          <a:prstGeom prst="rect">
            <a:avLst/>
          </a:prstGeom>
        </p:spPr>
      </p:pic>
      <p:pic>
        <p:nvPicPr>
          <p:cNvPr id="14" name="Imagen 13">
            <a:extLst>
              <a:ext uri="{FF2B5EF4-FFF2-40B4-BE49-F238E27FC236}">
                <a16:creationId xmlns:a16="http://schemas.microsoft.com/office/drawing/2014/main" id="{16F2D1BC-CBAF-482F-A292-F6E35E3C81D9}"/>
              </a:ext>
            </a:extLst>
          </p:cNvPr>
          <p:cNvPicPr>
            <a:picLocks noChangeAspect="1"/>
          </p:cNvPicPr>
          <p:nvPr/>
        </p:nvPicPr>
        <p:blipFill>
          <a:blip r:embed="rId4"/>
          <a:stretch>
            <a:fillRect/>
          </a:stretch>
        </p:blipFill>
        <p:spPr>
          <a:xfrm>
            <a:off x="10171583" y="6329266"/>
            <a:ext cx="1725474" cy="279411"/>
          </a:xfrm>
          <a:prstGeom prst="rect">
            <a:avLst/>
          </a:prstGeom>
        </p:spPr>
      </p:pic>
      <p:pic>
        <p:nvPicPr>
          <p:cNvPr id="3" name="Imagen 2">
            <a:extLst>
              <a:ext uri="{FF2B5EF4-FFF2-40B4-BE49-F238E27FC236}">
                <a16:creationId xmlns:a16="http://schemas.microsoft.com/office/drawing/2014/main" id="{076A24AE-D597-16F2-7EEC-FAF830450804}"/>
              </a:ext>
            </a:extLst>
          </p:cNvPr>
          <p:cNvPicPr/>
          <p:nvPr/>
        </p:nvPicPr>
        <p:blipFill rotWithShape="1">
          <a:blip r:embed="rId5" cstate="print">
            <a:extLst>
              <a:ext uri="{28A0092B-C50C-407E-A947-70E740481C1C}">
                <a14:useLocalDpi xmlns:a14="http://schemas.microsoft.com/office/drawing/2010/main" val="0"/>
              </a:ext>
            </a:extLst>
          </a:blip>
          <a:srcRect t="15158" b="28054"/>
          <a:stretch/>
        </p:blipFill>
        <p:spPr bwMode="auto">
          <a:xfrm rot="10800000">
            <a:off x="417669" y="422350"/>
            <a:ext cx="3486115" cy="1485090"/>
          </a:xfrm>
          <a:prstGeom prst="rect">
            <a:avLst/>
          </a:prstGeom>
          <a:noFill/>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13360BF2-0E37-443A-B3D1-9F406225424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8117" y="2098403"/>
            <a:ext cx="3059118" cy="2185978"/>
          </a:xfrm>
          <a:prstGeom prst="rect">
            <a:avLst/>
          </a:prstGeom>
          <a:noFill/>
          <a:ln>
            <a:noFill/>
          </a:ln>
        </p:spPr>
      </p:pic>
      <p:pic>
        <p:nvPicPr>
          <p:cNvPr id="7" name="Imagen 6">
            <a:extLst>
              <a:ext uri="{FF2B5EF4-FFF2-40B4-BE49-F238E27FC236}">
                <a16:creationId xmlns:a16="http://schemas.microsoft.com/office/drawing/2014/main" id="{BB32B0A1-0D36-7BE8-F5EA-CB5F031674D2}"/>
              </a:ext>
            </a:extLst>
          </p:cNvPr>
          <p:cNvPicPr>
            <a:picLocks noChangeAspect="1"/>
          </p:cNvPicPr>
          <p:nvPr/>
        </p:nvPicPr>
        <p:blipFill>
          <a:blip r:embed="rId7"/>
          <a:stretch>
            <a:fillRect/>
          </a:stretch>
        </p:blipFill>
        <p:spPr>
          <a:xfrm>
            <a:off x="282117" y="4497277"/>
            <a:ext cx="3621667" cy="1428131"/>
          </a:xfrm>
          <a:prstGeom prst="rect">
            <a:avLst/>
          </a:prstGeom>
        </p:spPr>
      </p:pic>
      <p:sp>
        <p:nvSpPr>
          <p:cNvPr id="16" name="Rectángulo: esquinas redondeadas 15">
            <a:extLst>
              <a:ext uri="{FF2B5EF4-FFF2-40B4-BE49-F238E27FC236}">
                <a16:creationId xmlns:a16="http://schemas.microsoft.com/office/drawing/2014/main" id="{9B27173E-1B67-61F2-B487-635A7801875E}"/>
              </a:ext>
            </a:extLst>
          </p:cNvPr>
          <p:cNvSpPr/>
          <p:nvPr/>
        </p:nvSpPr>
        <p:spPr>
          <a:xfrm>
            <a:off x="8735506" y="528734"/>
            <a:ext cx="2778377" cy="299600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	&gt;_: sudo </a:t>
            </a:r>
            <a:r>
              <a:rPr lang="es-MX" sz="1600" b="1" dirty="0" err="1">
                <a:solidFill>
                  <a:schemeClr val="bg1"/>
                </a:solidFill>
              </a:rPr>
              <a:t>pwd</a:t>
            </a:r>
            <a:endParaRPr lang="es-MX" sz="1600" b="1" dirty="0">
              <a:solidFill>
                <a:schemeClr val="bg1"/>
              </a:solidFill>
            </a:endParaRPr>
          </a:p>
          <a:p>
            <a:r>
              <a:rPr lang="es-CO" sz="1600" b="1" dirty="0">
                <a:solidFill>
                  <a:schemeClr val="bg1"/>
                </a:solidFill>
              </a:rPr>
              <a:t>	</a:t>
            </a:r>
            <a:r>
              <a:rPr lang="es-MX" sz="1600" b="1" dirty="0">
                <a:solidFill>
                  <a:schemeClr val="bg1"/>
                </a:solidFill>
              </a:rPr>
              <a:t>&gt;_: </a:t>
            </a:r>
            <a:r>
              <a:rPr lang="es-CO" sz="1600" b="1" dirty="0">
                <a:solidFill>
                  <a:schemeClr val="bg1"/>
                </a:solidFill>
              </a:rPr>
              <a:t>sudo cd</a:t>
            </a:r>
          </a:p>
          <a:p>
            <a:r>
              <a:rPr lang="es-CO" sz="1600" b="1" dirty="0">
                <a:solidFill>
                  <a:schemeClr val="bg1"/>
                </a:solidFill>
              </a:rPr>
              <a:t>	</a:t>
            </a:r>
            <a:r>
              <a:rPr lang="es-MX" sz="1600" b="1" dirty="0">
                <a:solidFill>
                  <a:schemeClr val="bg1"/>
                </a:solidFill>
              </a:rPr>
              <a:t>&gt;_: </a:t>
            </a:r>
            <a:r>
              <a:rPr lang="es-CO" sz="1600" b="1" dirty="0">
                <a:solidFill>
                  <a:schemeClr val="bg1"/>
                </a:solidFill>
              </a:rPr>
              <a:t>sudo </a:t>
            </a:r>
            <a:r>
              <a:rPr lang="es-CO" sz="1600" b="1" dirty="0" err="1">
                <a:solidFill>
                  <a:schemeClr val="bg1"/>
                </a:solidFill>
              </a:rPr>
              <a:t>ls</a:t>
            </a:r>
            <a:r>
              <a:rPr lang="es-CO" sz="1600" b="1" dirty="0">
                <a:solidFill>
                  <a:schemeClr val="bg1"/>
                </a:solidFill>
              </a:rPr>
              <a:t> –l</a:t>
            </a:r>
          </a:p>
          <a:p>
            <a:r>
              <a:rPr lang="es-CO" sz="1600" b="1" dirty="0">
                <a:solidFill>
                  <a:schemeClr val="bg1"/>
                </a:solidFill>
              </a:rPr>
              <a:t>	</a:t>
            </a:r>
            <a:r>
              <a:rPr lang="es-MX" sz="1600" b="1" dirty="0">
                <a:solidFill>
                  <a:schemeClr val="bg1"/>
                </a:solidFill>
              </a:rPr>
              <a:t>&gt;_: </a:t>
            </a:r>
            <a:r>
              <a:rPr lang="es-CO" sz="1600" b="1" dirty="0">
                <a:solidFill>
                  <a:schemeClr val="bg1"/>
                </a:solidFill>
              </a:rPr>
              <a:t>sudo </a:t>
            </a:r>
            <a:r>
              <a:rPr lang="es-CO" sz="1600" b="1" dirty="0" err="1">
                <a:solidFill>
                  <a:schemeClr val="bg1"/>
                </a:solidFill>
              </a:rPr>
              <a:t>find</a:t>
            </a:r>
            <a:endParaRPr lang="es-CO" sz="1600" b="1" dirty="0">
              <a:solidFill>
                <a:schemeClr val="bg1"/>
              </a:solidFill>
            </a:endParaRPr>
          </a:p>
          <a:p>
            <a:r>
              <a:rPr lang="es-MX" sz="1600" b="1" dirty="0">
                <a:solidFill>
                  <a:schemeClr val="bg1"/>
                </a:solidFill>
              </a:rPr>
              <a:t>&gt;_: </a:t>
            </a:r>
            <a:r>
              <a:rPr lang="es-CO" sz="1600" b="1" dirty="0">
                <a:solidFill>
                  <a:schemeClr val="bg1"/>
                </a:solidFill>
              </a:rPr>
              <a:t>sudo locate</a:t>
            </a:r>
          </a:p>
          <a:p>
            <a:r>
              <a:rPr lang="es-MX" sz="1600" b="1" dirty="0">
                <a:solidFill>
                  <a:schemeClr val="bg1"/>
                </a:solidFill>
              </a:rPr>
              <a:t>&gt;_: </a:t>
            </a:r>
            <a:r>
              <a:rPr lang="es-CO" sz="1600" b="1" dirty="0">
                <a:solidFill>
                  <a:schemeClr val="bg1"/>
                </a:solidFill>
              </a:rPr>
              <a:t>sudo </a:t>
            </a:r>
            <a:r>
              <a:rPr lang="es-CO" sz="1600" b="1" dirty="0" err="1">
                <a:solidFill>
                  <a:schemeClr val="bg1"/>
                </a:solidFill>
              </a:rPr>
              <a:t>mkdir</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rmdir</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rm</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cp</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mv</a:t>
            </a:r>
            <a:endParaRPr lang="es-CO" sz="1600" b="1" dirty="0">
              <a:solidFill>
                <a:schemeClr val="bg1"/>
              </a:solidFill>
            </a:endParaRPr>
          </a:p>
          <a:p>
            <a:r>
              <a:rPr lang="es-MX" sz="1600" b="1" dirty="0">
                <a:solidFill>
                  <a:schemeClr val="bg1"/>
                </a:solidFill>
              </a:rPr>
              <a:t>&gt;_: </a:t>
            </a:r>
            <a:r>
              <a:rPr lang="es-CO" sz="1600" b="1" dirty="0">
                <a:solidFill>
                  <a:schemeClr val="bg1"/>
                </a:solidFill>
              </a:rPr>
              <a:t>sudo </a:t>
            </a:r>
            <a:r>
              <a:rPr lang="es-CO" sz="1600" b="1" dirty="0" err="1">
                <a:solidFill>
                  <a:schemeClr val="bg1"/>
                </a:solidFill>
              </a:rPr>
              <a:t>raspi-config</a:t>
            </a:r>
            <a:endParaRPr lang="es-CO" sz="1600" b="1" dirty="0">
              <a:solidFill>
                <a:schemeClr val="bg1"/>
              </a:solidFill>
            </a:endParaRPr>
          </a:p>
        </p:txBody>
      </p:sp>
      <p:pic>
        <p:nvPicPr>
          <p:cNvPr id="17" name="Imagen 16">
            <a:extLst>
              <a:ext uri="{FF2B5EF4-FFF2-40B4-BE49-F238E27FC236}">
                <a16:creationId xmlns:a16="http://schemas.microsoft.com/office/drawing/2014/main" id="{8233F598-16E1-8484-1FF1-C6A0D996A1CF}"/>
              </a:ext>
            </a:extLst>
          </p:cNvPr>
          <p:cNvPicPr>
            <a:picLocks noChangeAspect="1"/>
          </p:cNvPicPr>
          <p:nvPr/>
        </p:nvPicPr>
        <p:blipFill>
          <a:blip r:embed="rId3"/>
          <a:stretch>
            <a:fillRect/>
          </a:stretch>
        </p:blipFill>
        <p:spPr>
          <a:xfrm>
            <a:off x="9031185" y="831102"/>
            <a:ext cx="722109" cy="722109"/>
          </a:xfrm>
          <a:prstGeom prst="rect">
            <a:avLst/>
          </a:prstGeom>
        </p:spPr>
      </p:pic>
    </p:spTree>
    <p:extLst>
      <p:ext uri="{BB962C8B-B14F-4D97-AF65-F5344CB8AC3E}">
        <p14:creationId xmlns:p14="http://schemas.microsoft.com/office/powerpoint/2010/main" val="4000498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7826FDD-EFCC-2BA7-521D-EB419A272CE2}"/>
              </a:ext>
            </a:extLst>
          </p:cNvPr>
          <p:cNvPicPr>
            <a:picLocks noChangeAspect="1"/>
          </p:cNvPicPr>
          <p:nvPr/>
        </p:nvPicPr>
        <p:blipFill>
          <a:blip r:embed="rId2"/>
          <a:stretch>
            <a:fillRect/>
          </a:stretch>
        </p:blipFill>
        <p:spPr>
          <a:xfrm>
            <a:off x="2837274" y="528734"/>
            <a:ext cx="6517452" cy="5800532"/>
          </a:xfrm>
          <a:prstGeom prst="rect">
            <a:avLst/>
          </a:prstGeom>
        </p:spPr>
      </p:pic>
      <p:pic>
        <p:nvPicPr>
          <p:cNvPr id="3" name="Imagen 2">
            <a:extLst>
              <a:ext uri="{FF2B5EF4-FFF2-40B4-BE49-F238E27FC236}">
                <a16:creationId xmlns:a16="http://schemas.microsoft.com/office/drawing/2014/main" id="{3969C05B-3391-9A70-C3A1-A2B771F939B7}"/>
              </a:ext>
            </a:extLst>
          </p:cNvPr>
          <p:cNvPicPr>
            <a:picLocks noChangeAspect="1"/>
          </p:cNvPicPr>
          <p:nvPr/>
        </p:nvPicPr>
        <p:blipFill>
          <a:blip r:embed="rId3"/>
          <a:stretch>
            <a:fillRect/>
          </a:stretch>
        </p:blipFill>
        <p:spPr>
          <a:xfrm>
            <a:off x="10171583" y="6329266"/>
            <a:ext cx="1725474" cy="279411"/>
          </a:xfrm>
          <a:prstGeom prst="rect">
            <a:avLst/>
          </a:prstGeom>
        </p:spPr>
      </p:pic>
      <p:sp>
        <p:nvSpPr>
          <p:cNvPr id="4" name="Rectángulo: esquinas redondeadas 3">
            <a:extLst>
              <a:ext uri="{FF2B5EF4-FFF2-40B4-BE49-F238E27FC236}">
                <a16:creationId xmlns:a16="http://schemas.microsoft.com/office/drawing/2014/main" id="{B5BFAF17-FC91-E7B9-C33A-633C40AEE3F6}"/>
              </a:ext>
            </a:extLst>
          </p:cNvPr>
          <p:cNvSpPr/>
          <p:nvPr/>
        </p:nvSpPr>
        <p:spPr>
          <a:xfrm>
            <a:off x="8782394" y="2902658"/>
            <a:ext cx="2778377" cy="299600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	&gt;_: </a:t>
            </a:r>
            <a:r>
              <a:rPr lang="es-MX" sz="1600" b="1" dirty="0" err="1">
                <a:solidFill>
                  <a:schemeClr val="bg1"/>
                </a:solidFill>
              </a:rPr>
              <a:t>git</a:t>
            </a:r>
            <a:r>
              <a:rPr lang="es-MX" sz="1600" b="1" dirty="0">
                <a:solidFill>
                  <a:schemeClr val="bg1"/>
                </a:solidFill>
              </a:rPr>
              <a:t> </a:t>
            </a:r>
            <a:r>
              <a:rPr lang="es-MX" sz="1600" b="1" dirty="0" err="1">
                <a:solidFill>
                  <a:schemeClr val="bg1"/>
                </a:solidFill>
              </a:rPr>
              <a:t>init</a:t>
            </a:r>
            <a:endParaRPr lang="es-MX" sz="1600" b="1" dirty="0">
              <a:solidFill>
                <a:schemeClr val="bg1"/>
              </a:solidFill>
            </a:endParaRPr>
          </a:p>
          <a:p>
            <a:r>
              <a:rPr lang="es-CO" sz="1600" b="1" dirty="0">
                <a:solidFill>
                  <a:schemeClr val="bg1"/>
                </a:solidFill>
              </a:rPr>
              <a:t>	</a:t>
            </a:r>
            <a:r>
              <a:rPr lang="es-MX" sz="1600" b="1" dirty="0">
                <a:solidFill>
                  <a:schemeClr val="bg1"/>
                </a:solidFill>
              </a:rPr>
              <a:t>&gt;_: </a:t>
            </a:r>
            <a:r>
              <a:rPr lang="es-CO" sz="1600" b="1" dirty="0" err="1">
                <a:solidFill>
                  <a:schemeClr val="bg1"/>
                </a:solidFill>
              </a:rPr>
              <a:t>git</a:t>
            </a:r>
            <a:r>
              <a:rPr lang="es-CO" sz="1600" b="1" dirty="0">
                <a:solidFill>
                  <a:schemeClr val="bg1"/>
                </a:solidFill>
              </a:rPr>
              <a:t> clone</a:t>
            </a:r>
          </a:p>
          <a:p>
            <a:r>
              <a:rPr lang="es-CO" sz="1600" b="1" dirty="0">
                <a:solidFill>
                  <a:schemeClr val="bg1"/>
                </a:solidFill>
              </a:rPr>
              <a:t>	</a:t>
            </a:r>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add</a:t>
            </a:r>
            <a:endParaRPr lang="es-CO" sz="1600" b="1" dirty="0">
              <a:solidFill>
                <a:schemeClr val="bg1"/>
              </a:solidFill>
            </a:endParaRPr>
          </a:p>
          <a:p>
            <a:r>
              <a:rPr lang="es-CO" sz="1600" b="1" dirty="0">
                <a:solidFill>
                  <a:schemeClr val="bg1"/>
                </a:solidFill>
              </a:rPr>
              <a:t>	</a:t>
            </a:r>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commit</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config</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status</a:t>
            </a: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push</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checkout</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pull</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branch</a:t>
            </a:r>
            <a:endParaRPr lang="es-CO" sz="1600" b="1" dirty="0">
              <a:solidFill>
                <a:schemeClr val="bg1"/>
              </a:solidFill>
            </a:endParaRPr>
          </a:p>
          <a:p>
            <a:r>
              <a:rPr lang="es-MX" sz="1600" b="1" dirty="0">
                <a:solidFill>
                  <a:schemeClr val="bg1"/>
                </a:solidFill>
              </a:rPr>
              <a:t>&gt;_: </a:t>
            </a:r>
            <a:r>
              <a:rPr lang="es-CO" sz="1600" b="1" dirty="0" err="1">
                <a:solidFill>
                  <a:schemeClr val="bg1"/>
                </a:solidFill>
              </a:rPr>
              <a:t>git</a:t>
            </a:r>
            <a:r>
              <a:rPr lang="es-CO" sz="1600" b="1" dirty="0">
                <a:solidFill>
                  <a:schemeClr val="bg1"/>
                </a:solidFill>
              </a:rPr>
              <a:t> </a:t>
            </a:r>
            <a:r>
              <a:rPr lang="es-CO" sz="1600" b="1" dirty="0" err="1">
                <a:solidFill>
                  <a:schemeClr val="bg1"/>
                </a:solidFill>
              </a:rPr>
              <a:t>merge</a:t>
            </a:r>
            <a:endParaRPr lang="es-CO" sz="1600" b="1" dirty="0">
              <a:solidFill>
                <a:schemeClr val="bg1"/>
              </a:solidFill>
            </a:endParaRPr>
          </a:p>
        </p:txBody>
      </p:sp>
      <p:pic>
        <p:nvPicPr>
          <p:cNvPr id="5" name="Imagen 4">
            <a:extLst>
              <a:ext uri="{FF2B5EF4-FFF2-40B4-BE49-F238E27FC236}">
                <a16:creationId xmlns:a16="http://schemas.microsoft.com/office/drawing/2014/main" id="{C88F20CC-B2D0-5603-F381-7ABC2B8355E4}"/>
              </a:ext>
            </a:extLst>
          </p:cNvPr>
          <p:cNvPicPr>
            <a:picLocks noChangeAspect="1"/>
          </p:cNvPicPr>
          <p:nvPr/>
        </p:nvPicPr>
        <p:blipFill>
          <a:blip r:embed="rId4"/>
          <a:stretch>
            <a:fillRect/>
          </a:stretch>
        </p:blipFill>
        <p:spPr>
          <a:xfrm>
            <a:off x="9078073" y="3205026"/>
            <a:ext cx="722109" cy="722109"/>
          </a:xfrm>
          <a:prstGeom prst="rect">
            <a:avLst/>
          </a:prstGeom>
        </p:spPr>
      </p:pic>
      <p:pic>
        <p:nvPicPr>
          <p:cNvPr id="11266" name="Picture 2" descr="GitHub API Profile: Automate Your GitHub Workflow | RapidAPI">
            <a:extLst>
              <a:ext uri="{FF2B5EF4-FFF2-40B4-BE49-F238E27FC236}">
                <a16:creationId xmlns:a16="http://schemas.microsoft.com/office/drawing/2014/main" id="{7CD41484-B7B6-7954-3CEE-D86F948F08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3074" y="814593"/>
            <a:ext cx="2497016" cy="187276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7DE9B2B3-5A94-F610-6F09-6EEA97EC70E3}"/>
              </a:ext>
            </a:extLst>
          </p:cNvPr>
          <p:cNvPicPr>
            <a:picLocks noChangeAspect="1"/>
          </p:cNvPicPr>
          <p:nvPr/>
        </p:nvPicPr>
        <p:blipFill>
          <a:blip r:embed="rId6"/>
          <a:stretch>
            <a:fillRect/>
          </a:stretch>
        </p:blipFill>
        <p:spPr>
          <a:xfrm>
            <a:off x="449522" y="1706989"/>
            <a:ext cx="3545515" cy="3444021"/>
          </a:xfrm>
          <a:prstGeom prst="rect">
            <a:avLst/>
          </a:prstGeom>
        </p:spPr>
      </p:pic>
    </p:spTree>
    <p:extLst>
      <p:ext uri="{BB962C8B-B14F-4D97-AF65-F5344CB8AC3E}">
        <p14:creationId xmlns:p14="http://schemas.microsoft.com/office/powerpoint/2010/main" val="454126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4B801ED-B6EE-4394-920E-F87DB3DC93C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499" y="415769"/>
            <a:ext cx="4276725" cy="1152525"/>
          </a:xfrm>
          <a:prstGeom prst="rect">
            <a:avLst/>
          </a:prstGeom>
          <a:noFill/>
          <a:ln>
            <a:noFill/>
          </a:ln>
        </p:spPr>
      </p:pic>
      <p:pic>
        <p:nvPicPr>
          <p:cNvPr id="4" name="Imagen 3">
            <a:extLst>
              <a:ext uri="{FF2B5EF4-FFF2-40B4-BE49-F238E27FC236}">
                <a16:creationId xmlns:a16="http://schemas.microsoft.com/office/drawing/2014/main" id="{3BEB1084-E977-43F4-84A1-3487EBB83FE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498" y="1881268"/>
            <a:ext cx="4276725" cy="1759585"/>
          </a:xfrm>
          <a:prstGeom prst="rect">
            <a:avLst/>
          </a:prstGeom>
          <a:noFill/>
          <a:ln>
            <a:noFill/>
          </a:ln>
        </p:spPr>
      </p:pic>
      <p:pic>
        <p:nvPicPr>
          <p:cNvPr id="7" name="Imagen 6">
            <a:extLst>
              <a:ext uri="{FF2B5EF4-FFF2-40B4-BE49-F238E27FC236}">
                <a16:creationId xmlns:a16="http://schemas.microsoft.com/office/drawing/2014/main" id="{EC361536-1D22-4618-A392-BF8C4A99332F}"/>
              </a:ext>
            </a:extLst>
          </p:cNvPr>
          <p:cNvPicPr>
            <a:picLocks noChangeAspect="1"/>
          </p:cNvPicPr>
          <p:nvPr/>
        </p:nvPicPr>
        <p:blipFill>
          <a:blip r:embed="rId4"/>
          <a:stretch>
            <a:fillRect/>
          </a:stretch>
        </p:blipFill>
        <p:spPr>
          <a:xfrm>
            <a:off x="10265789" y="6392652"/>
            <a:ext cx="1725474" cy="279411"/>
          </a:xfrm>
          <a:prstGeom prst="rect">
            <a:avLst/>
          </a:prstGeom>
        </p:spPr>
      </p:pic>
      <p:pic>
        <p:nvPicPr>
          <p:cNvPr id="8" name="Imagen 7" descr="Tabla, Calendario&#10;&#10;Descripción generada automáticamente con confianza media">
            <a:extLst>
              <a:ext uri="{FF2B5EF4-FFF2-40B4-BE49-F238E27FC236}">
                <a16:creationId xmlns:a16="http://schemas.microsoft.com/office/drawing/2014/main" id="{25ADD425-3E59-C010-FE5C-C1AA34757E8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960" y="3791703"/>
            <a:ext cx="2618105" cy="2880360"/>
          </a:xfrm>
          <a:prstGeom prst="rect">
            <a:avLst/>
          </a:prstGeom>
          <a:noFill/>
          <a:ln>
            <a:noFill/>
          </a:ln>
        </p:spPr>
      </p:pic>
      <p:pic>
        <p:nvPicPr>
          <p:cNvPr id="9" name="Imagen 8" descr="Imagen que contiene Gráfico&#10;&#10;Descripción generada automáticamente">
            <a:extLst>
              <a:ext uri="{FF2B5EF4-FFF2-40B4-BE49-F238E27FC236}">
                <a16:creationId xmlns:a16="http://schemas.microsoft.com/office/drawing/2014/main" id="{C264EC55-2C53-BBC5-56F4-E84DCB40B76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9065" y="3785988"/>
            <a:ext cx="1034415" cy="2886075"/>
          </a:xfrm>
          <a:prstGeom prst="rect">
            <a:avLst/>
          </a:prstGeom>
          <a:noFill/>
          <a:ln>
            <a:noFill/>
          </a:ln>
        </p:spPr>
      </p:pic>
      <p:graphicFrame>
        <p:nvGraphicFramePr>
          <p:cNvPr id="10" name="Tabla 9">
            <a:extLst>
              <a:ext uri="{FF2B5EF4-FFF2-40B4-BE49-F238E27FC236}">
                <a16:creationId xmlns:a16="http://schemas.microsoft.com/office/drawing/2014/main" id="{FD441973-C5EA-1F06-F41D-24465C46DA5B}"/>
              </a:ext>
            </a:extLst>
          </p:cNvPr>
          <p:cNvGraphicFramePr>
            <a:graphicFrameLocks noGrp="1"/>
          </p:cNvGraphicFramePr>
          <p:nvPr>
            <p:extLst>
              <p:ext uri="{D42A27DB-BD31-4B8C-83A1-F6EECF244321}">
                <p14:modId xmlns:p14="http://schemas.microsoft.com/office/powerpoint/2010/main" val="2056595826"/>
              </p:ext>
            </p:extLst>
          </p:nvPr>
        </p:nvGraphicFramePr>
        <p:xfrm>
          <a:off x="5903129" y="1379419"/>
          <a:ext cx="5406372" cy="4099162"/>
        </p:xfrm>
        <a:graphic>
          <a:graphicData uri="http://schemas.openxmlformats.org/drawingml/2006/table">
            <a:tbl>
              <a:tblPr firstRow="1" firstCol="1" bandRow="1">
                <a:tableStyleId>{5C22544A-7EE6-4342-B048-85BDC9FD1C3A}</a:tableStyleId>
              </a:tblPr>
              <a:tblGrid>
                <a:gridCol w="1216726">
                  <a:extLst>
                    <a:ext uri="{9D8B030D-6E8A-4147-A177-3AD203B41FA5}">
                      <a16:colId xmlns:a16="http://schemas.microsoft.com/office/drawing/2014/main" val="944352662"/>
                    </a:ext>
                  </a:extLst>
                </a:gridCol>
                <a:gridCol w="1666386">
                  <a:extLst>
                    <a:ext uri="{9D8B030D-6E8A-4147-A177-3AD203B41FA5}">
                      <a16:colId xmlns:a16="http://schemas.microsoft.com/office/drawing/2014/main" val="4088609961"/>
                    </a:ext>
                  </a:extLst>
                </a:gridCol>
                <a:gridCol w="2523260">
                  <a:extLst>
                    <a:ext uri="{9D8B030D-6E8A-4147-A177-3AD203B41FA5}">
                      <a16:colId xmlns:a16="http://schemas.microsoft.com/office/drawing/2014/main" val="1082310198"/>
                    </a:ext>
                  </a:extLst>
                </a:gridCol>
              </a:tblGrid>
              <a:tr h="933583">
                <a:tc>
                  <a:txBody>
                    <a:bodyPr/>
                    <a:lstStyle/>
                    <a:p>
                      <a:pPr algn="just">
                        <a:lnSpc>
                          <a:spcPct val="107000"/>
                        </a:lnSpc>
                        <a:spcAft>
                          <a:spcPts val="800"/>
                        </a:spcAft>
                      </a:pPr>
                      <a:r>
                        <a:rPr lang="es-CO" sz="1100" kern="100">
                          <a:effectLst/>
                        </a:rPr>
                        <a:t>3v3</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3,3 voltios DC de potencia</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Una fuente de energía de 3.3v DC encendida permanentemente, con el mismo voltaje que el de Raspberry PI utiliza internamente.</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extLst>
                  <a:ext uri="{0D108BD9-81ED-4DB2-BD59-A6C34878D82A}">
                    <a16:rowId xmlns:a16="http://schemas.microsoft.com/office/drawing/2014/main" val="3477289021"/>
                  </a:ext>
                </a:extLst>
              </a:tr>
              <a:tr h="1123165">
                <a:tc>
                  <a:txBody>
                    <a:bodyPr/>
                    <a:lstStyle/>
                    <a:p>
                      <a:pPr algn="just">
                        <a:lnSpc>
                          <a:spcPct val="107000"/>
                        </a:lnSpc>
                        <a:spcAft>
                          <a:spcPts val="800"/>
                        </a:spcAft>
                      </a:pPr>
                      <a:r>
                        <a:rPr lang="es-CO" sz="1100" kern="100">
                          <a:effectLst/>
                        </a:rPr>
                        <a:t>5v</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5 voltios DC de potencia</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Una fuente de energía de 5v DC encendida permanentemente, con el mismo voltaje que Raspberry PI toma del conector de alimentación micro USB.</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extLst>
                  <a:ext uri="{0D108BD9-81ED-4DB2-BD59-A6C34878D82A}">
                    <a16:rowId xmlns:a16="http://schemas.microsoft.com/office/drawing/2014/main" val="4003450038"/>
                  </a:ext>
                </a:extLst>
              </a:tr>
              <a:tr h="743999">
                <a:tc>
                  <a:txBody>
                    <a:bodyPr/>
                    <a:lstStyle/>
                    <a:p>
                      <a:pPr algn="just">
                        <a:lnSpc>
                          <a:spcPct val="107000"/>
                        </a:lnSpc>
                        <a:spcAft>
                          <a:spcPts val="800"/>
                        </a:spcAft>
                      </a:pPr>
                      <a:r>
                        <a:rPr lang="es-CO" sz="1100" kern="100">
                          <a:effectLst/>
                        </a:rPr>
                        <a:t>Ground (GND)</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0 voltios de potencia.</a:t>
                      </a:r>
                    </a:p>
                    <a:p>
                      <a:pPr algn="just">
                        <a:lnSpc>
                          <a:spcPct val="107000"/>
                        </a:lnSpc>
                        <a:spcAft>
                          <a:spcPts val="800"/>
                        </a:spcAft>
                      </a:pPr>
                      <a:r>
                        <a:rPr lang="es-CO" sz="1100" kern="100">
                          <a:effectLst/>
                        </a:rPr>
                        <a:t>Tierra del circuito.</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Una conexión a tierra, usada para completar un circuito conectado a la fuente de alimentación.</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extLst>
                  <a:ext uri="{0D108BD9-81ED-4DB2-BD59-A6C34878D82A}">
                    <a16:rowId xmlns:a16="http://schemas.microsoft.com/office/drawing/2014/main" val="1866691449"/>
                  </a:ext>
                </a:extLst>
              </a:tr>
              <a:tr h="743999">
                <a:tc>
                  <a:txBody>
                    <a:bodyPr/>
                    <a:lstStyle/>
                    <a:p>
                      <a:pPr algn="just">
                        <a:lnSpc>
                          <a:spcPct val="107000"/>
                        </a:lnSpc>
                        <a:spcAft>
                          <a:spcPts val="800"/>
                        </a:spcAft>
                      </a:pPr>
                      <a:r>
                        <a:rPr lang="es-CO" sz="1100" kern="100">
                          <a:effectLst/>
                        </a:rPr>
                        <a:t>GPIO XX</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Pin "XX" de entrada/salida de propósito general.</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Los pines GPIO disponibles para tus programas, identificados por un número del 2 al 27.</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extLst>
                  <a:ext uri="{0D108BD9-81ED-4DB2-BD59-A6C34878D82A}">
                    <a16:rowId xmlns:a16="http://schemas.microsoft.com/office/drawing/2014/main" val="3579839168"/>
                  </a:ext>
                </a:extLst>
              </a:tr>
              <a:tr h="554416">
                <a:tc>
                  <a:txBody>
                    <a:bodyPr/>
                    <a:lstStyle/>
                    <a:p>
                      <a:pPr algn="just">
                        <a:lnSpc>
                          <a:spcPct val="107000"/>
                        </a:lnSpc>
                        <a:spcAft>
                          <a:spcPts val="800"/>
                        </a:spcAft>
                      </a:pPr>
                      <a:r>
                        <a:rPr lang="es-CO" sz="1100" kern="100">
                          <a:effectLst/>
                        </a:rPr>
                        <a:t>ID EEPROM</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a:effectLst/>
                        </a:rPr>
                        <a:t>Pines reservados para fines especiales.</a:t>
                      </a:r>
                      <a:endParaRPr lang="es-CO"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tc>
                  <a:txBody>
                    <a:bodyPr/>
                    <a:lstStyle/>
                    <a:p>
                      <a:pPr algn="just">
                        <a:lnSpc>
                          <a:spcPct val="107000"/>
                        </a:lnSpc>
                        <a:spcAft>
                          <a:spcPts val="800"/>
                        </a:spcAft>
                      </a:pPr>
                      <a:r>
                        <a:rPr lang="es-CO" sz="1100" kern="100" dirty="0">
                          <a:effectLst/>
                        </a:rPr>
                        <a:t>Los pines se reservan para usarlos con la placa </a:t>
                      </a:r>
                      <a:r>
                        <a:rPr lang="es-CO" sz="1100" kern="100" dirty="0" err="1">
                          <a:effectLst/>
                        </a:rPr>
                        <a:t>HAT</a:t>
                      </a:r>
                      <a:r>
                        <a:rPr lang="es-CO" sz="1100" kern="100" dirty="0">
                          <a:effectLst/>
                        </a:rPr>
                        <a:t> y otros accesorios.</a:t>
                      </a:r>
                      <a:endParaRPr lang="es-CO"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2269" marR="92269" marT="92269" marB="92269" anchor="ctr"/>
                </a:tc>
                <a:extLst>
                  <a:ext uri="{0D108BD9-81ED-4DB2-BD59-A6C34878D82A}">
                    <a16:rowId xmlns:a16="http://schemas.microsoft.com/office/drawing/2014/main" val="4182982350"/>
                  </a:ext>
                </a:extLst>
              </a:tr>
            </a:tbl>
          </a:graphicData>
        </a:graphic>
      </p:graphicFrame>
    </p:spTree>
    <p:extLst>
      <p:ext uri="{BB962C8B-B14F-4D97-AF65-F5344CB8AC3E}">
        <p14:creationId xmlns:p14="http://schemas.microsoft.com/office/powerpoint/2010/main" val="2674658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 Esquemático&#10;&#10;Descripción generada automáticamente">
            <a:extLst>
              <a:ext uri="{FF2B5EF4-FFF2-40B4-BE49-F238E27FC236}">
                <a16:creationId xmlns:a16="http://schemas.microsoft.com/office/drawing/2014/main" id="{39084F9F-2CCD-215F-E8E5-B260DB9FEE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088" y="1684623"/>
            <a:ext cx="4961255" cy="2565400"/>
          </a:xfrm>
          <a:prstGeom prst="rect">
            <a:avLst/>
          </a:prstGeom>
          <a:noFill/>
          <a:ln>
            <a:noFill/>
          </a:ln>
        </p:spPr>
      </p:pic>
      <p:pic>
        <p:nvPicPr>
          <p:cNvPr id="3" name="Imagen 2">
            <a:extLst>
              <a:ext uri="{FF2B5EF4-FFF2-40B4-BE49-F238E27FC236}">
                <a16:creationId xmlns:a16="http://schemas.microsoft.com/office/drawing/2014/main" id="{B7A24480-C2A5-135C-9D7F-D2A3EECB00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7088" y="4250023"/>
            <a:ext cx="1885950" cy="1516380"/>
          </a:xfrm>
          <a:prstGeom prst="rect">
            <a:avLst/>
          </a:prstGeom>
          <a:noFill/>
          <a:ln>
            <a:noFill/>
          </a:ln>
        </p:spPr>
      </p:pic>
      <p:pic>
        <p:nvPicPr>
          <p:cNvPr id="4" name="Imagen 3" descr="Diagrama, Esquemático&#10;&#10;Descripción generada automáticamente">
            <a:extLst>
              <a:ext uri="{FF2B5EF4-FFF2-40B4-BE49-F238E27FC236}">
                <a16:creationId xmlns:a16="http://schemas.microsoft.com/office/drawing/2014/main" id="{6C2CACC4-B24A-1D8C-9E5D-8B0BD69AB46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3038" y="4252563"/>
            <a:ext cx="1460500" cy="1513840"/>
          </a:xfrm>
          <a:prstGeom prst="rect">
            <a:avLst/>
          </a:prstGeom>
          <a:noFill/>
          <a:ln>
            <a:noFill/>
          </a:ln>
        </p:spPr>
      </p:pic>
      <p:pic>
        <p:nvPicPr>
          <p:cNvPr id="5" name="Imagen 4" descr="Gráfico, Diagrama, Esquemático&#10;&#10;Descripción generada automáticamente">
            <a:extLst>
              <a:ext uri="{FF2B5EF4-FFF2-40B4-BE49-F238E27FC236}">
                <a16:creationId xmlns:a16="http://schemas.microsoft.com/office/drawing/2014/main" id="{F415BB26-925F-C628-DD51-8099EAA93DD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1158" y="4240271"/>
            <a:ext cx="1607185" cy="1522730"/>
          </a:xfrm>
          <a:prstGeom prst="rect">
            <a:avLst/>
          </a:prstGeom>
          <a:noFill/>
          <a:ln>
            <a:noFill/>
          </a:ln>
        </p:spPr>
      </p:pic>
      <p:pic>
        <p:nvPicPr>
          <p:cNvPr id="6" name="Imagen 5">
            <a:extLst>
              <a:ext uri="{FF2B5EF4-FFF2-40B4-BE49-F238E27FC236}">
                <a16:creationId xmlns:a16="http://schemas.microsoft.com/office/drawing/2014/main" id="{AE72E712-E0D8-5719-EC6F-A331BE96BADB}"/>
              </a:ext>
            </a:extLst>
          </p:cNvPr>
          <p:cNvPicPr>
            <a:picLocks noChangeAspect="1"/>
          </p:cNvPicPr>
          <p:nvPr/>
        </p:nvPicPr>
        <p:blipFill>
          <a:blip r:embed="rId6"/>
          <a:stretch>
            <a:fillRect/>
          </a:stretch>
        </p:blipFill>
        <p:spPr>
          <a:xfrm>
            <a:off x="1761872" y="478188"/>
            <a:ext cx="2551686" cy="931920"/>
          </a:xfrm>
          <a:prstGeom prst="rect">
            <a:avLst/>
          </a:prstGeom>
        </p:spPr>
      </p:pic>
      <p:pic>
        <p:nvPicPr>
          <p:cNvPr id="7" name="Imagen 6">
            <a:extLst>
              <a:ext uri="{FF2B5EF4-FFF2-40B4-BE49-F238E27FC236}">
                <a16:creationId xmlns:a16="http://schemas.microsoft.com/office/drawing/2014/main" id="{B15E6766-FAF8-B17F-E9A3-E33A2002BDB4}"/>
              </a:ext>
            </a:extLst>
          </p:cNvPr>
          <p:cNvPicPr>
            <a:picLocks noChangeAspect="1"/>
          </p:cNvPicPr>
          <p:nvPr/>
        </p:nvPicPr>
        <p:blipFill>
          <a:blip r:embed="rId7"/>
          <a:stretch>
            <a:fillRect/>
          </a:stretch>
        </p:blipFill>
        <p:spPr>
          <a:xfrm>
            <a:off x="6126480" y="1177738"/>
            <a:ext cx="5443524" cy="1873192"/>
          </a:xfrm>
          <a:prstGeom prst="rect">
            <a:avLst/>
          </a:prstGeom>
        </p:spPr>
      </p:pic>
      <p:pic>
        <p:nvPicPr>
          <p:cNvPr id="8" name="Imagen 7">
            <a:extLst>
              <a:ext uri="{FF2B5EF4-FFF2-40B4-BE49-F238E27FC236}">
                <a16:creationId xmlns:a16="http://schemas.microsoft.com/office/drawing/2014/main" id="{F4E256EB-CDF0-1344-14FA-9D231F2307E5}"/>
              </a:ext>
            </a:extLst>
          </p:cNvPr>
          <p:cNvPicPr>
            <a:picLocks noChangeAspect="1"/>
          </p:cNvPicPr>
          <p:nvPr/>
        </p:nvPicPr>
        <p:blipFill>
          <a:blip r:embed="rId8"/>
          <a:stretch>
            <a:fillRect/>
          </a:stretch>
        </p:blipFill>
        <p:spPr>
          <a:xfrm>
            <a:off x="6150650" y="3363200"/>
            <a:ext cx="5395183" cy="1773646"/>
          </a:xfrm>
          <a:prstGeom prst="rect">
            <a:avLst/>
          </a:prstGeom>
        </p:spPr>
      </p:pic>
      <p:pic>
        <p:nvPicPr>
          <p:cNvPr id="9" name="Imagen 8">
            <a:extLst>
              <a:ext uri="{FF2B5EF4-FFF2-40B4-BE49-F238E27FC236}">
                <a16:creationId xmlns:a16="http://schemas.microsoft.com/office/drawing/2014/main" id="{FD3246FC-FB8C-2362-3431-F0EDC320D45B}"/>
              </a:ext>
            </a:extLst>
          </p:cNvPr>
          <p:cNvPicPr>
            <a:picLocks noChangeAspect="1"/>
          </p:cNvPicPr>
          <p:nvPr/>
        </p:nvPicPr>
        <p:blipFill>
          <a:blip r:embed="rId9"/>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621127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909BAE2-4033-4D00-B28F-72DE0DA265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0806" y="181829"/>
            <a:ext cx="3719598" cy="3932996"/>
          </a:xfrm>
          <a:prstGeom prst="rect">
            <a:avLst/>
          </a:prstGeom>
          <a:noFill/>
          <a:ln>
            <a:noFill/>
          </a:ln>
        </p:spPr>
      </p:pic>
      <p:pic>
        <p:nvPicPr>
          <p:cNvPr id="3" name="Imagen 2">
            <a:extLst>
              <a:ext uri="{FF2B5EF4-FFF2-40B4-BE49-F238E27FC236}">
                <a16:creationId xmlns:a16="http://schemas.microsoft.com/office/drawing/2014/main" id="{F5FFDA81-BEB5-4A34-8410-F098B10BC7D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59459" y="907693"/>
            <a:ext cx="2649855" cy="2838450"/>
          </a:xfrm>
          <a:prstGeom prst="rect">
            <a:avLst/>
          </a:prstGeom>
          <a:noFill/>
          <a:ln>
            <a:noFill/>
          </a:ln>
        </p:spPr>
      </p:pic>
      <p:pic>
        <p:nvPicPr>
          <p:cNvPr id="4" name="Imagen 3">
            <a:extLst>
              <a:ext uri="{FF2B5EF4-FFF2-40B4-BE49-F238E27FC236}">
                <a16:creationId xmlns:a16="http://schemas.microsoft.com/office/drawing/2014/main" id="{E0FF6206-DE85-4384-860A-DBE8D273B70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806" y="4648089"/>
            <a:ext cx="2679065" cy="1728470"/>
          </a:xfrm>
          <a:prstGeom prst="rect">
            <a:avLst/>
          </a:prstGeom>
          <a:noFill/>
          <a:ln>
            <a:noFill/>
          </a:ln>
        </p:spPr>
      </p:pic>
      <p:pic>
        <p:nvPicPr>
          <p:cNvPr id="5" name="Imagen 4">
            <a:extLst>
              <a:ext uri="{FF2B5EF4-FFF2-40B4-BE49-F238E27FC236}">
                <a16:creationId xmlns:a16="http://schemas.microsoft.com/office/drawing/2014/main" id="{AF3519E2-E16D-4E66-9698-B30F4F4E5B4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5937" y="4702064"/>
            <a:ext cx="2838450" cy="1620520"/>
          </a:xfrm>
          <a:prstGeom prst="rect">
            <a:avLst/>
          </a:prstGeom>
          <a:noFill/>
          <a:ln>
            <a:noFill/>
          </a:ln>
        </p:spPr>
      </p:pic>
      <p:pic>
        <p:nvPicPr>
          <p:cNvPr id="6" name="Imagen 5">
            <a:extLst>
              <a:ext uri="{FF2B5EF4-FFF2-40B4-BE49-F238E27FC236}">
                <a16:creationId xmlns:a16="http://schemas.microsoft.com/office/drawing/2014/main" id="{0AF66759-1304-4F25-BF97-06D4528FB2E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4751594"/>
            <a:ext cx="2679065" cy="1521460"/>
          </a:xfrm>
          <a:prstGeom prst="rect">
            <a:avLst/>
          </a:prstGeom>
          <a:noFill/>
          <a:ln>
            <a:noFill/>
          </a:ln>
        </p:spPr>
      </p:pic>
      <p:pic>
        <p:nvPicPr>
          <p:cNvPr id="7" name="Imagen 6">
            <a:extLst>
              <a:ext uri="{FF2B5EF4-FFF2-40B4-BE49-F238E27FC236}">
                <a16:creationId xmlns:a16="http://schemas.microsoft.com/office/drawing/2014/main" id="{0E4D8F6C-117E-42E1-BFD9-8EB40C9BD661}"/>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86678" y="4617452"/>
            <a:ext cx="2827655" cy="1800225"/>
          </a:xfrm>
          <a:prstGeom prst="rect">
            <a:avLst/>
          </a:prstGeom>
          <a:noFill/>
          <a:ln>
            <a:noFill/>
          </a:ln>
        </p:spPr>
      </p:pic>
      <p:pic>
        <p:nvPicPr>
          <p:cNvPr id="8" name="Imagen 7">
            <a:extLst>
              <a:ext uri="{FF2B5EF4-FFF2-40B4-BE49-F238E27FC236}">
                <a16:creationId xmlns:a16="http://schemas.microsoft.com/office/drawing/2014/main" id="{4682B0FE-3A24-4100-B877-B555D1AFF8F0}"/>
              </a:ext>
            </a:extLst>
          </p:cNvPr>
          <p:cNvPicPr/>
          <p:nvPr/>
        </p:nvPicPr>
        <p:blipFill rotWithShape="1">
          <a:blip r:embed="rId8" cstate="print">
            <a:extLst>
              <a:ext uri="{28A0092B-C50C-407E-A947-70E740481C1C}">
                <a14:useLocalDpi xmlns:a14="http://schemas.microsoft.com/office/drawing/2010/main" val="0"/>
              </a:ext>
            </a:extLst>
          </a:blip>
          <a:srcRect l="16899" t="5637" r="14222" b="4848"/>
          <a:stretch/>
        </p:blipFill>
        <p:spPr bwMode="auto">
          <a:xfrm rot="5400000">
            <a:off x="7724984" y="233958"/>
            <a:ext cx="4141477" cy="4037220"/>
          </a:xfrm>
          <a:prstGeom prst="rect">
            <a:avLst/>
          </a:prstGeom>
          <a:noFill/>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7432CED8-25F1-4B39-B051-B84B4407A1C7}"/>
              </a:ext>
            </a:extLst>
          </p:cNvPr>
          <p:cNvPicPr>
            <a:picLocks noChangeAspect="1"/>
          </p:cNvPicPr>
          <p:nvPr/>
        </p:nvPicPr>
        <p:blipFill>
          <a:blip r:embed="rId9"/>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149368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tis Persona Que Usa El Portátil Gris Foto de stock">
            <a:extLst>
              <a:ext uri="{FF2B5EF4-FFF2-40B4-BE49-F238E27FC236}">
                <a16:creationId xmlns:a16="http://schemas.microsoft.com/office/drawing/2014/main" id="{87DA83E8-A88C-8B7C-BC31-D5B9E55E9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3"/>
          <a:stretch>
            <a:fillRect/>
          </a:stretch>
        </p:blipFill>
        <p:spPr>
          <a:xfrm>
            <a:off x="10265789" y="6392652"/>
            <a:ext cx="1725474" cy="279411"/>
          </a:xfrm>
          <a:prstGeom prst="rect">
            <a:avLst/>
          </a:prstGeom>
        </p:spPr>
      </p:pic>
      <p:sp>
        <p:nvSpPr>
          <p:cNvPr id="4" name="Google Shape;123;p3">
            <a:extLst>
              <a:ext uri="{FF2B5EF4-FFF2-40B4-BE49-F238E27FC236}">
                <a16:creationId xmlns:a16="http://schemas.microsoft.com/office/drawing/2014/main" id="{A3BB6126-7FAE-4C24-3A4D-68CFAA90AC87}"/>
              </a:ext>
            </a:extLst>
          </p:cNvPr>
          <p:cNvSpPr txBox="1"/>
          <p:nvPr/>
        </p:nvSpPr>
        <p:spPr>
          <a:xfrm>
            <a:off x="121464" y="359873"/>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Fase TRES</a:t>
            </a:r>
            <a:endParaRPr sz="3800" b="1" i="0" u="none" strike="noStrike" cap="none" dirty="0">
              <a:solidFill>
                <a:srgbClr val="1C81DC"/>
              </a:solidFill>
              <a:latin typeface="Calibri"/>
              <a:ea typeface="Calibri"/>
              <a:cs typeface="Calibri"/>
              <a:sym typeface="Calibri"/>
            </a:endParaRPr>
          </a:p>
        </p:txBody>
      </p:sp>
      <p:sp>
        <p:nvSpPr>
          <p:cNvPr id="5" name="Elipse 4">
            <a:extLst>
              <a:ext uri="{FF2B5EF4-FFF2-40B4-BE49-F238E27FC236}">
                <a16:creationId xmlns:a16="http://schemas.microsoft.com/office/drawing/2014/main" id="{260550EF-478C-A63A-B4A4-AAC88DFECC22}"/>
              </a:ext>
            </a:extLst>
          </p:cNvPr>
          <p:cNvSpPr/>
          <p:nvPr/>
        </p:nvSpPr>
        <p:spPr>
          <a:xfrm>
            <a:off x="121464" y="164218"/>
            <a:ext cx="755728" cy="7557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b="1" dirty="0"/>
              <a:t>15</a:t>
            </a:r>
            <a:endParaRPr lang="es-CO" sz="1100" b="1" dirty="0"/>
          </a:p>
        </p:txBody>
      </p:sp>
      <p:sp>
        <p:nvSpPr>
          <p:cNvPr id="8" name="CuadroTexto 7">
            <a:extLst>
              <a:ext uri="{FF2B5EF4-FFF2-40B4-BE49-F238E27FC236}">
                <a16:creationId xmlns:a16="http://schemas.microsoft.com/office/drawing/2014/main" id="{F07F8C8E-D2DC-E270-D378-EDBC29599325}"/>
              </a:ext>
            </a:extLst>
          </p:cNvPr>
          <p:cNvSpPr txBox="1"/>
          <p:nvPr/>
        </p:nvSpPr>
        <p:spPr>
          <a:xfrm>
            <a:off x="638310" y="1051800"/>
            <a:ext cx="6725309" cy="5909310"/>
          </a:xfrm>
          <a:prstGeom prst="rect">
            <a:avLst/>
          </a:prstGeom>
          <a:noFill/>
        </p:spPr>
        <p:txBody>
          <a:bodyPr wrap="square">
            <a:spAutoFit/>
          </a:bodyPr>
          <a:lstStyle/>
          <a:p>
            <a:pPr marL="285750" indent="-285750">
              <a:buFont typeface="Wingdings" panose="05000000000000000000" pitchFamily="2" charset="2"/>
              <a:buChar char="Ø"/>
            </a:pPr>
            <a:r>
              <a:rPr lang="es-MX" dirty="0"/>
              <a:t>Lectura de datos de cada versión de conexión, observando posibilidades de lectura adicional y descartar opciones complicadas</a:t>
            </a:r>
          </a:p>
          <a:p>
            <a:pPr marL="285750" indent="-285750">
              <a:buFont typeface="Wingdings" panose="05000000000000000000" pitchFamily="2" charset="2"/>
              <a:buChar char="Ø"/>
            </a:pPr>
            <a:r>
              <a:rPr lang="es-MX" dirty="0"/>
              <a:t>Diseño de módulos de software adecuados a cada opción viable de lectura</a:t>
            </a:r>
          </a:p>
          <a:p>
            <a:pPr marL="285750" indent="-285750">
              <a:buFont typeface="Wingdings" panose="05000000000000000000" pitchFamily="2" charset="2"/>
              <a:buChar char="Ø"/>
            </a:pPr>
            <a:r>
              <a:rPr lang="es-MX" dirty="0"/>
              <a:t>Generación de lectura de sensores en archivos de texto plano</a:t>
            </a:r>
          </a:p>
          <a:p>
            <a:pPr marL="285750" indent="-285750">
              <a:buFont typeface="Wingdings" panose="05000000000000000000" pitchFamily="2" charset="2"/>
              <a:buChar char="Ø"/>
            </a:pPr>
            <a:r>
              <a:rPr lang="es-MX" dirty="0"/>
              <a:t>Conmutación aislada por software según diferentes librerías de Python para la interacción segura con la </a:t>
            </a:r>
            <a:r>
              <a:rPr lang="es-MX" dirty="0" err="1"/>
              <a:t>GPIO</a:t>
            </a:r>
            <a:endParaRPr lang="es-MX" dirty="0"/>
          </a:p>
          <a:p>
            <a:pPr marL="285750" indent="-285750">
              <a:buFont typeface="Wingdings" panose="05000000000000000000" pitchFamily="2" charset="2"/>
              <a:buChar char="Ø"/>
            </a:pPr>
            <a:r>
              <a:rPr lang="es-MX" dirty="0"/>
              <a:t>Diseño de módulos de software adecuados a cada opción viable de conmutación</a:t>
            </a:r>
          </a:p>
          <a:p>
            <a:pPr marL="285750" indent="-285750">
              <a:buFont typeface="Wingdings" panose="05000000000000000000" pitchFamily="2" charset="2"/>
              <a:buChar char="Ø"/>
            </a:pPr>
            <a:r>
              <a:rPr lang="es-MX" dirty="0"/>
              <a:t>Diseño de módulo de software que permita el monitoreo constante de los sensores en Primer plano CLI</a:t>
            </a:r>
          </a:p>
          <a:p>
            <a:pPr marL="285750" indent="-285750">
              <a:buFont typeface="Wingdings" panose="05000000000000000000" pitchFamily="2" charset="2"/>
              <a:buChar char="Ø"/>
            </a:pPr>
            <a:r>
              <a:rPr lang="es-MX" dirty="0"/>
              <a:t>Diseño de módulo de software que permita el monitoreo constante de los sensores en segundo plano CLI</a:t>
            </a:r>
          </a:p>
          <a:p>
            <a:pPr marL="285750" indent="-285750">
              <a:buFont typeface="Wingdings" panose="05000000000000000000" pitchFamily="2" charset="2"/>
              <a:buChar char="Ø"/>
            </a:pPr>
            <a:r>
              <a:rPr lang="es-MX" dirty="0"/>
              <a:t>Integración de módulo de software de monitoreo en menú de despliegue de testeo CLI</a:t>
            </a:r>
          </a:p>
          <a:p>
            <a:pPr marL="285750" indent="-285750">
              <a:buFont typeface="Wingdings" panose="05000000000000000000" pitchFamily="2" charset="2"/>
              <a:buChar char="Ø"/>
            </a:pPr>
            <a:r>
              <a:rPr lang="es-MX" dirty="0"/>
              <a:t>Diseño de módulos de software que permita el control constante de los pines de la </a:t>
            </a:r>
            <a:r>
              <a:rPr lang="es-MX" dirty="0" err="1"/>
              <a:t>GPIO</a:t>
            </a:r>
            <a:r>
              <a:rPr lang="es-MX" dirty="0"/>
              <a:t> en Segundo plano CLI</a:t>
            </a:r>
          </a:p>
          <a:p>
            <a:pPr marL="285750" indent="-285750">
              <a:buFont typeface="Wingdings" panose="05000000000000000000" pitchFamily="2" charset="2"/>
              <a:buChar char="Ø"/>
            </a:pPr>
            <a:r>
              <a:rPr lang="es-MX" dirty="0"/>
              <a:t>Diseño de módulos de software que permita el control constante de los pines de la </a:t>
            </a:r>
            <a:r>
              <a:rPr lang="es-MX" dirty="0" err="1"/>
              <a:t>GPIO</a:t>
            </a:r>
            <a:r>
              <a:rPr lang="es-MX" dirty="0"/>
              <a:t> en Primer plano CLI</a:t>
            </a:r>
          </a:p>
          <a:p>
            <a:pPr marL="285750" indent="-285750">
              <a:buFont typeface="Wingdings" panose="05000000000000000000" pitchFamily="2" charset="2"/>
              <a:buChar char="Ø"/>
            </a:pPr>
            <a:r>
              <a:rPr lang="es-MX" dirty="0"/>
              <a:t>Integración de módulo de software de conmutación en menú de despliegue de testeo CLI</a:t>
            </a:r>
          </a:p>
          <a:p>
            <a:pPr marL="285750" indent="-285750">
              <a:buFont typeface="Wingdings" panose="05000000000000000000" pitchFamily="2" charset="2"/>
              <a:buChar char="Ø"/>
            </a:pPr>
            <a:r>
              <a:rPr lang="es-MX" dirty="0"/>
              <a:t>Exportación de datos censados con tecnologías </a:t>
            </a:r>
            <a:r>
              <a:rPr lang="es-MX" dirty="0" err="1"/>
              <a:t>IOT</a:t>
            </a:r>
            <a:endParaRPr lang="es-MX" dirty="0"/>
          </a:p>
          <a:p>
            <a:pPr marL="285750" indent="-285750">
              <a:buFont typeface="Wingdings" panose="05000000000000000000" pitchFamily="2" charset="2"/>
              <a:buChar char="Ø"/>
            </a:pPr>
            <a:r>
              <a:rPr lang="es-MX" dirty="0"/>
              <a:t>Exportación de datos censados por </a:t>
            </a:r>
            <a:r>
              <a:rPr lang="es-MX" dirty="0" err="1"/>
              <a:t>Thinger</a:t>
            </a:r>
            <a:r>
              <a:rPr lang="es-MX" dirty="0"/>
              <a:t> </a:t>
            </a:r>
            <a:r>
              <a:rPr lang="es-MX" dirty="0" err="1"/>
              <a:t>IOT</a:t>
            </a:r>
            <a:endParaRPr lang="es-MX" dirty="0"/>
          </a:p>
          <a:p>
            <a:pPr marL="285750" indent="-285750">
              <a:buFont typeface="Wingdings" panose="05000000000000000000" pitchFamily="2" charset="2"/>
              <a:buChar char="Ø"/>
            </a:pPr>
            <a:r>
              <a:rPr lang="es-MX" dirty="0"/>
              <a:t>Exportación de generación de reportes a bases de datos no relacionales Locales</a:t>
            </a:r>
          </a:p>
          <a:p>
            <a:pPr marL="285750" indent="-285750">
              <a:buFont typeface="Wingdings" panose="05000000000000000000" pitchFamily="2" charset="2"/>
              <a:buChar char="Ø"/>
            </a:pPr>
            <a:r>
              <a:rPr lang="es-MX" dirty="0"/>
              <a:t>Testeo de conmutación y censado básico con el menú de </a:t>
            </a:r>
            <a:r>
              <a:rPr lang="es-MX" dirty="0" err="1"/>
              <a:t>testing</a:t>
            </a:r>
            <a:r>
              <a:rPr lang="es-MX" dirty="0"/>
              <a:t> ejecutado desde CLI.</a:t>
            </a:r>
          </a:p>
        </p:txBody>
      </p:sp>
    </p:spTree>
    <p:extLst>
      <p:ext uri="{BB962C8B-B14F-4D97-AF65-F5344CB8AC3E}">
        <p14:creationId xmlns:p14="http://schemas.microsoft.com/office/powerpoint/2010/main" val="774998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pic>
        <p:nvPicPr>
          <p:cNvPr id="3" name="Imagen 2">
            <a:extLst>
              <a:ext uri="{FF2B5EF4-FFF2-40B4-BE49-F238E27FC236}">
                <a16:creationId xmlns:a16="http://schemas.microsoft.com/office/drawing/2014/main" id="{A95D7ED8-865C-4A59-07C1-C9B678FB855F}"/>
              </a:ext>
            </a:extLst>
          </p:cNvPr>
          <p:cNvPicPr>
            <a:picLocks noChangeAspect="1"/>
          </p:cNvPicPr>
          <p:nvPr/>
        </p:nvPicPr>
        <p:blipFill>
          <a:blip r:embed="rId3"/>
          <a:stretch>
            <a:fillRect/>
          </a:stretch>
        </p:blipFill>
        <p:spPr>
          <a:xfrm>
            <a:off x="6304436" y="1621230"/>
            <a:ext cx="5400040" cy="3580765"/>
          </a:xfrm>
          <a:prstGeom prst="rect">
            <a:avLst/>
          </a:prstGeom>
        </p:spPr>
      </p:pic>
      <p:pic>
        <p:nvPicPr>
          <p:cNvPr id="4" name="Imagen 3" descr="Texto&#10;&#10;Descripción generada automáticamente">
            <a:extLst>
              <a:ext uri="{FF2B5EF4-FFF2-40B4-BE49-F238E27FC236}">
                <a16:creationId xmlns:a16="http://schemas.microsoft.com/office/drawing/2014/main" id="{873D29C1-C9A6-9055-BDEC-325D4FE40D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362" t="45860" r="27912" b="9321"/>
          <a:stretch/>
        </p:blipFill>
        <p:spPr bwMode="auto">
          <a:xfrm>
            <a:off x="487524" y="2384761"/>
            <a:ext cx="5359477" cy="238131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1589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EB9F618A-F010-4D65-8647-C7474DD47B23}"/>
              </a:ext>
            </a:extLst>
          </p:cNvPr>
          <p:cNvSpPr txBox="1"/>
          <p:nvPr/>
        </p:nvSpPr>
        <p:spPr>
          <a:xfrm>
            <a:off x="382500" y="474775"/>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MX" sz="3800" b="1" dirty="0">
                <a:solidFill>
                  <a:srgbClr val="1C81DC"/>
                </a:solidFill>
                <a:latin typeface="Calibri"/>
                <a:ea typeface="Calibri"/>
                <a:cs typeface="Calibri"/>
                <a:sym typeface="Calibri"/>
              </a:rPr>
              <a:t>Software Switch: Conmutación a partir de la Raspberry PI 400 y el canal de </a:t>
            </a:r>
            <a:r>
              <a:rPr lang="es-MX" sz="3800" b="1" dirty="0" err="1">
                <a:solidFill>
                  <a:srgbClr val="1C81DC"/>
                </a:solidFill>
                <a:latin typeface="Calibri"/>
                <a:ea typeface="Calibri"/>
                <a:cs typeface="Calibri"/>
                <a:sym typeface="Calibri"/>
              </a:rPr>
              <a:t>GPIO</a:t>
            </a:r>
            <a:endParaRPr lang="es-MX" sz="3800" b="1" i="0" u="none" strike="noStrike" cap="none" dirty="0">
              <a:solidFill>
                <a:srgbClr val="1C81DC"/>
              </a:solidFill>
              <a:latin typeface="Calibri"/>
              <a:ea typeface="Calibri"/>
              <a:cs typeface="Calibri"/>
              <a:sym typeface="Calibri"/>
            </a:endParaRPr>
          </a:p>
        </p:txBody>
      </p:sp>
      <p:pic>
        <p:nvPicPr>
          <p:cNvPr id="8" name="Imagen 7">
            <a:extLst>
              <a:ext uri="{FF2B5EF4-FFF2-40B4-BE49-F238E27FC236}">
                <a16:creationId xmlns:a16="http://schemas.microsoft.com/office/drawing/2014/main" id="{D6A615F1-3D89-47FA-BFCE-BABCCF9CD721}"/>
              </a:ext>
            </a:extLst>
          </p:cNvPr>
          <p:cNvPicPr/>
          <p:nvPr/>
        </p:nvPicPr>
        <p:blipFill>
          <a:blip r:embed="rId2"/>
          <a:stretch>
            <a:fillRect/>
          </a:stretch>
        </p:blipFill>
        <p:spPr>
          <a:xfrm>
            <a:off x="9894025" y="1432172"/>
            <a:ext cx="2018557" cy="1887494"/>
          </a:xfrm>
          <a:prstGeom prst="rect">
            <a:avLst/>
          </a:prstGeom>
        </p:spPr>
      </p:pic>
      <p:pic>
        <p:nvPicPr>
          <p:cNvPr id="9" name="Imagen 8">
            <a:extLst>
              <a:ext uri="{FF2B5EF4-FFF2-40B4-BE49-F238E27FC236}">
                <a16:creationId xmlns:a16="http://schemas.microsoft.com/office/drawing/2014/main" id="{EFB83D86-7AD3-46FA-AF74-5DD318B92ABF}"/>
              </a:ext>
            </a:extLst>
          </p:cNvPr>
          <p:cNvPicPr/>
          <p:nvPr/>
        </p:nvPicPr>
        <p:blipFill>
          <a:blip r:embed="rId3"/>
          <a:stretch>
            <a:fillRect/>
          </a:stretch>
        </p:blipFill>
        <p:spPr>
          <a:xfrm>
            <a:off x="1947780" y="2362269"/>
            <a:ext cx="8015312" cy="3298449"/>
          </a:xfrm>
          <a:prstGeom prst="rect">
            <a:avLst/>
          </a:prstGeom>
        </p:spPr>
      </p:pic>
      <p:pic>
        <p:nvPicPr>
          <p:cNvPr id="7" name="Imagen 6">
            <a:extLst>
              <a:ext uri="{FF2B5EF4-FFF2-40B4-BE49-F238E27FC236}">
                <a16:creationId xmlns:a16="http://schemas.microsoft.com/office/drawing/2014/main" id="{4D5EB3A4-08EE-45CE-833F-7FBD1FA373C7}"/>
              </a:ext>
            </a:extLst>
          </p:cNvPr>
          <p:cNvPicPr/>
          <p:nvPr/>
        </p:nvPicPr>
        <p:blipFill>
          <a:blip r:embed="rId4"/>
          <a:stretch>
            <a:fillRect/>
          </a:stretch>
        </p:blipFill>
        <p:spPr>
          <a:xfrm>
            <a:off x="8292814" y="4940336"/>
            <a:ext cx="2142707" cy="1761861"/>
          </a:xfrm>
          <a:prstGeom prst="rect">
            <a:avLst/>
          </a:prstGeom>
        </p:spPr>
      </p:pic>
      <p:pic>
        <p:nvPicPr>
          <p:cNvPr id="5" name="Imagen 4">
            <a:extLst>
              <a:ext uri="{FF2B5EF4-FFF2-40B4-BE49-F238E27FC236}">
                <a16:creationId xmlns:a16="http://schemas.microsoft.com/office/drawing/2014/main" id="{3880A3DF-7AE9-4E7A-852E-B5A3BB258A0A}"/>
              </a:ext>
            </a:extLst>
          </p:cNvPr>
          <p:cNvPicPr/>
          <p:nvPr/>
        </p:nvPicPr>
        <p:blipFill>
          <a:blip r:embed="rId5"/>
          <a:stretch>
            <a:fillRect/>
          </a:stretch>
        </p:blipFill>
        <p:spPr>
          <a:xfrm>
            <a:off x="9963092" y="3615589"/>
            <a:ext cx="2235191" cy="1761861"/>
          </a:xfrm>
          <a:prstGeom prst="rect">
            <a:avLst/>
          </a:prstGeom>
        </p:spPr>
      </p:pic>
      <p:pic>
        <p:nvPicPr>
          <p:cNvPr id="3" name="Imagen 2">
            <a:extLst>
              <a:ext uri="{FF2B5EF4-FFF2-40B4-BE49-F238E27FC236}">
                <a16:creationId xmlns:a16="http://schemas.microsoft.com/office/drawing/2014/main" id="{DEDBFA85-F4F2-4C0F-9E42-9E49C522F0C6}"/>
              </a:ext>
            </a:extLst>
          </p:cNvPr>
          <p:cNvPicPr/>
          <p:nvPr/>
        </p:nvPicPr>
        <p:blipFill>
          <a:blip r:embed="rId6"/>
          <a:stretch>
            <a:fillRect/>
          </a:stretch>
        </p:blipFill>
        <p:spPr>
          <a:xfrm>
            <a:off x="87884" y="4884269"/>
            <a:ext cx="2227828" cy="1623544"/>
          </a:xfrm>
          <a:prstGeom prst="rect">
            <a:avLst/>
          </a:prstGeom>
        </p:spPr>
      </p:pic>
      <p:pic>
        <p:nvPicPr>
          <p:cNvPr id="6" name="Imagen 5">
            <a:extLst>
              <a:ext uri="{FF2B5EF4-FFF2-40B4-BE49-F238E27FC236}">
                <a16:creationId xmlns:a16="http://schemas.microsoft.com/office/drawing/2014/main" id="{DB35EB71-74FA-456A-A046-A64EE78C44A8}"/>
              </a:ext>
            </a:extLst>
          </p:cNvPr>
          <p:cNvPicPr/>
          <p:nvPr/>
        </p:nvPicPr>
        <p:blipFill>
          <a:blip r:embed="rId7"/>
          <a:stretch>
            <a:fillRect/>
          </a:stretch>
        </p:blipFill>
        <p:spPr>
          <a:xfrm>
            <a:off x="286338" y="2609025"/>
            <a:ext cx="1652606" cy="1887494"/>
          </a:xfrm>
          <a:prstGeom prst="rect">
            <a:avLst/>
          </a:prstGeom>
        </p:spPr>
      </p:pic>
      <p:pic>
        <p:nvPicPr>
          <p:cNvPr id="10" name="Imagen 9">
            <a:extLst>
              <a:ext uri="{FF2B5EF4-FFF2-40B4-BE49-F238E27FC236}">
                <a16:creationId xmlns:a16="http://schemas.microsoft.com/office/drawing/2014/main" id="{BFDA0E76-B4BC-4EDF-8982-6329EECD735C}"/>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437369" y="5890425"/>
            <a:ext cx="5612130" cy="612775"/>
          </a:xfrm>
          <a:prstGeom prst="rect">
            <a:avLst/>
          </a:prstGeom>
          <a:noFill/>
          <a:ln>
            <a:noFill/>
          </a:ln>
        </p:spPr>
      </p:pic>
      <p:pic>
        <p:nvPicPr>
          <p:cNvPr id="11" name="Imagen 10">
            <a:extLst>
              <a:ext uri="{FF2B5EF4-FFF2-40B4-BE49-F238E27FC236}">
                <a16:creationId xmlns:a16="http://schemas.microsoft.com/office/drawing/2014/main" id="{62B94948-58B7-4E2A-8120-E9B7E08CBC91}"/>
              </a:ext>
            </a:extLst>
          </p:cNvPr>
          <p:cNvPicPr>
            <a:picLocks noChangeAspect="1"/>
          </p:cNvPicPr>
          <p:nvPr/>
        </p:nvPicPr>
        <p:blipFill>
          <a:blip r:embed="rId9"/>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118080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tis Proyector Rolleiflex De Carrete A Carrete Negro Foto de stock">
            <a:extLst>
              <a:ext uri="{FF2B5EF4-FFF2-40B4-BE49-F238E27FC236}">
                <a16:creationId xmlns:a16="http://schemas.microsoft.com/office/drawing/2014/main" id="{3FAD13BD-27E3-FB93-BC79-0D69FAEC2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98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3;p3">
            <a:extLst>
              <a:ext uri="{FF2B5EF4-FFF2-40B4-BE49-F238E27FC236}">
                <a16:creationId xmlns:a16="http://schemas.microsoft.com/office/drawing/2014/main" id="{E5FD70D0-50DB-65ED-F1A8-5A4EE0B840DD}"/>
              </a:ext>
            </a:extLst>
          </p:cNvPr>
          <p:cNvSpPr txBox="1"/>
          <p:nvPr/>
        </p:nvSpPr>
        <p:spPr>
          <a:xfrm>
            <a:off x="4989668" y="439606"/>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Contenido</a:t>
            </a:r>
            <a:endParaRPr sz="3800" b="1" i="0" u="none" strike="noStrike" cap="none" dirty="0">
              <a:solidFill>
                <a:srgbClr val="1C81DC"/>
              </a:solidFill>
              <a:latin typeface="Calibri"/>
              <a:ea typeface="Calibri"/>
              <a:cs typeface="Calibri"/>
              <a:sym typeface="Calibri"/>
            </a:endParaRPr>
          </a:p>
        </p:txBody>
      </p:sp>
      <p:sp>
        <p:nvSpPr>
          <p:cNvPr id="6" name="CuadroTexto 5">
            <a:extLst>
              <a:ext uri="{FF2B5EF4-FFF2-40B4-BE49-F238E27FC236}">
                <a16:creationId xmlns:a16="http://schemas.microsoft.com/office/drawing/2014/main" id="{B97B917A-7FDD-FB77-9FFA-3E0BDBDB6477}"/>
              </a:ext>
            </a:extLst>
          </p:cNvPr>
          <p:cNvSpPr txBox="1"/>
          <p:nvPr/>
        </p:nvSpPr>
        <p:spPr>
          <a:xfrm>
            <a:off x="4989668" y="2628781"/>
            <a:ext cx="6725310" cy="1600438"/>
          </a:xfrm>
          <a:prstGeom prst="rect">
            <a:avLst/>
          </a:prstGeom>
          <a:noFill/>
        </p:spPr>
        <p:txBody>
          <a:bodyPr wrap="square" rtlCol="0">
            <a:spAutoFit/>
          </a:bodyPr>
          <a:lstStyle/>
          <a:p>
            <a:pPr marL="285750" indent="-285750">
              <a:buFont typeface="Wingdings" panose="05000000000000000000" pitchFamily="2" charset="2"/>
              <a:buChar char="Ø"/>
            </a:pPr>
            <a:r>
              <a:rPr lang="es-MX" dirty="0"/>
              <a:t>Planteamiento del problema</a:t>
            </a:r>
          </a:p>
          <a:p>
            <a:pPr marL="285750" indent="-285750">
              <a:buFont typeface="Wingdings" panose="05000000000000000000" pitchFamily="2" charset="2"/>
              <a:buChar char="Ø"/>
            </a:pPr>
            <a:r>
              <a:rPr lang="es-MX" dirty="0"/>
              <a:t>Justificación</a:t>
            </a:r>
          </a:p>
          <a:p>
            <a:pPr marL="285750" indent="-285750">
              <a:buFont typeface="Wingdings" panose="05000000000000000000" pitchFamily="2" charset="2"/>
              <a:buChar char="Ø"/>
            </a:pPr>
            <a:r>
              <a:rPr lang="es-MX" dirty="0"/>
              <a:t>Objetivo General</a:t>
            </a:r>
          </a:p>
          <a:p>
            <a:pPr marL="285750" indent="-285750">
              <a:buFont typeface="Wingdings" panose="05000000000000000000" pitchFamily="2" charset="2"/>
              <a:buChar char="Ø"/>
            </a:pPr>
            <a:r>
              <a:rPr lang="es-MX" dirty="0"/>
              <a:t>Objetivos Específicos</a:t>
            </a:r>
          </a:p>
          <a:p>
            <a:pPr marL="285750" indent="-285750">
              <a:buFont typeface="Wingdings" panose="05000000000000000000" pitchFamily="2" charset="2"/>
              <a:buChar char="Ø"/>
            </a:pPr>
            <a:r>
              <a:rPr lang="es-MX" dirty="0"/>
              <a:t>Modelo de Desarrollo</a:t>
            </a:r>
          </a:p>
          <a:p>
            <a:pPr marL="285750" indent="-285750">
              <a:buFont typeface="Wingdings" panose="05000000000000000000" pitchFamily="2" charset="2"/>
              <a:buChar char="Ø"/>
            </a:pPr>
            <a:r>
              <a:rPr lang="es-MX" dirty="0"/>
              <a:t>Proceso de Desarrollo</a:t>
            </a:r>
          </a:p>
          <a:p>
            <a:pPr marL="285750" indent="-285750">
              <a:buFont typeface="Wingdings" panose="05000000000000000000" pitchFamily="2" charset="2"/>
              <a:buChar char="Ø"/>
            </a:pPr>
            <a:r>
              <a:rPr lang="es-MX" dirty="0"/>
              <a:t>Conclusiones</a:t>
            </a:r>
          </a:p>
        </p:txBody>
      </p:sp>
      <p:pic>
        <p:nvPicPr>
          <p:cNvPr id="7" name="Imagen 6">
            <a:extLst>
              <a:ext uri="{FF2B5EF4-FFF2-40B4-BE49-F238E27FC236}">
                <a16:creationId xmlns:a16="http://schemas.microsoft.com/office/drawing/2014/main" id="{DBE684B4-4DAE-ED2D-1D1C-2AB435F36016}"/>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672554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A1A9905-256F-4DB3-A471-EA2CDB4DC818}"/>
              </a:ext>
            </a:extLst>
          </p:cNvPr>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Lst>
          </a:blip>
          <a:stretch>
            <a:fillRect/>
          </a:stretch>
        </p:blipFill>
        <p:spPr>
          <a:xfrm rot="16200000">
            <a:off x="7402585" y="233958"/>
            <a:ext cx="3537186" cy="6041644"/>
          </a:xfrm>
          <a:prstGeom prst="rect">
            <a:avLst/>
          </a:prstGeom>
        </p:spPr>
      </p:pic>
      <p:pic>
        <p:nvPicPr>
          <p:cNvPr id="4" name="Imagen 3">
            <a:extLst>
              <a:ext uri="{FF2B5EF4-FFF2-40B4-BE49-F238E27FC236}">
                <a16:creationId xmlns:a16="http://schemas.microsoft.com/office/drawing/2014/main" id="{E929D58D-BCC1-4466-B0BE-9EC53D5B7D1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9088" y="288600"/>
            <a:ext cx="5612130" cy="2058035"/>
          </a:xfrm>
          <a:prstGeom prst="rect">
            <a:avLst/>
          </a:prstGeom>
          <a:noFill/>
          <a:ln>
            <a:noFill/>
          </a:ln>
        </p:spPr>
      </p:pic>
      <p:pic>
        <p:nvPicPr>
          <p:cNvPr id="5" name="Imagen 4">
            <a:extLst>
              <a:ext uri="{FF2B5EF4-FFF2-40B4-BE49-F238E27FC236}">
                <a16:creationId xmlns:a16="http://schemas.microsoft.com/office/drawing/2014/main" id="{83127740-B027-4321-A550-DE6B7C98FFCD}"/>
              </a:ext>
            </a:extLst>
          </p:cNvPr>
          <p:cNvPicPr/>
          <p:nvPr/>
        </p:nvPicPr>
        <p:blipFill rotWithShape="1">
          <a:blip r:embed="rId5">
            <a:extLst>
              <a:ext uri="{28A0092B-C50C-407E-A947-70E740481C1C}">
                <a14:useLocalDpi xmlns:a14="http://schemas.microsoft.com/office/drawing/2010/main" val="0"/>
              </a:ext>
            </a:extLst>
          </a:blip>
          <a:srcRect b="13085"/>
          <a:stretch/>
        </p:blipFill>
        <p:spPr bwMode="auto">
          <a:xfrm>
            <a:off x="493485" y="3429000"/>
            <a:ext cx="5087183" cy="3123044"/>
          </a:xfrm>
          <a:prstGeom prst="rect">
            <a:avLst/>
          </a:prstGeom>
          <a:noFill/>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3FBB4F8D-EA4F-473A-A246-606B96E4E2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31011" y="2456584"/>
            <a:ext cx="5612130" cy="798195"/>
          </a:xfrm>
          <a:prstGeom prst="rect">
            <a:avLst/>
          </a:prstGeom>
          <a:noFill/>
          <a:ln>
            <a:noFill/>
          </a:ln>
        </p:spPr>
      </p:pic>
      <p:pic>
        <p:nvPicPr>
          <p:cNvPr id="8" name="Imagen 7">
            <a:extLst>
              <a:ext uri="{FF2B5EF4-FFF2-40B4-BE49-F238E27FC236}">
                <a16:creationId xmlns:a16="http://schemas.microsoft.com/office/drawing/2014/main" id="{C78A5A08-9131-4341-BEB0-143DA844D736}"/>
              </a:ext>
            </a:extLst>
          </p:cNvPr>
          <p:cNvPicPr>
            <a:picLocks noChangeAspect="1"/>
          </p:cNvPicPr>
          <p:nvPr/>
        </p:nvPicPr>
        <p:blipFill>
          <a:blip r:embed="rId7"/>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909898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D985062-1800-4307-9F65-A6BCFDB0B479}"/>
              </a:ext>
            </a:extLst>
          </p:cNvPr>
          <p:cNvPicPr/>
          <p:nvPr/>
        </p:nvPicPr>
        <p:blipFill rotWithShape="1">
          <a:blip r:embed="rId2" cstate="print">
            <a:extLst>
              <a:ext uri="{28A0092B-C50C-407E-A947-70E740481C1C}">
                <a14:useLocalDpi xmlns:a14="http://schemas.microsoft.com/office/drawing/2010/main" val="0"/>
              </a:ext>
            </a:extLst>
          </a:blip>
          <a:srcRect t="38235" b="12217"/>
          <a:stretch/>
        </p:blipFill>
        <p:spPr bwMode="auto">
          <a:xfrm rot="10800000">
            <a:off x="483870" y="717467"/>
            <a:ext cx="5612130" cy="2085975"/>
          </a:xfrm>
          <a:prstGeom prst="rect">
            <a:avLst/>
          </a:prstGeom>
          <a:noFill/>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94D4AAD8-89A6-43D2-B5BC-E3EAAB936F95}"/>
              </a:ext>
            </a:extLst>
          </p:cNvPr>
          <p:cNvPicPr/>
          <p:nvPr/>
        </p:nvPicPr>
        <p:blipFill>
          <a:blip r:embed="rId3"/>
          <a:stretch>
            <a:fillRect/>
          </a:stretch>
        </p:blipFill>
        <p:spPr>
          <a:xfrm>
            <a:off x="483870" y="3250493"/>
            <a:ext cx="5612130" cy="3053080"/>
          </a:xfrm>
          <a:prstGeom prst="rect">
            <a:avLst/>
          </a:prstGeom>
        </p:spPr>
      </p:pic>
      <p:pic>
        <p:nvPicPr>
          <p:cNvPr id="4" name="Imagen 3">
            <a:extLst>
              <a:ext uri="{FF2B5EF4-FFF2-40B4-BE49-F238E27FC236}">
                <a16:creationId xmlns:a16="http://schemas.microsoft.com/office/drawing/2014/main" id="{0B73AED7-963B-4B68-B140-2EE4E7DB3D6D}"/>
              </a:ext>
            </a:extLst>
          </p:cNvPr>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rot="16200000">
            <a:off x="8084334" y="354213"/>
            <a:ext cx="2320438" cy="5894895"/>
          </a:xfrm>
          <a:prstGeom prst="rect">
            <a:avLst/>
          </a:prstGeom>
        </p:spPr>
      </p:pic>
      <p:pic>
        <p:nvPicPr>
          <p:cNvPr id="5" name="Imagen 4">
            <a:extLst>
              <a:ext uri="{FF2B5EF4-FFF2-40B4-BE49-F238E27FC236}">
                <a16:creationId xmlns:a16="http://schemas.microsoft.com/office/drawing/2014/main" id="{A1C50CDC-1E30-4B07-A0D5-FF30F2E177BC}"/>
              </a:ext>
            </a:extLst>
          </p:cNvPr>
          <p:cNvPicPr>
            <a:picLocks noChangeAspect="1"/>
          </p:cNvPicPr>
          <p:nvPr/>
        </p:nvPicPr>
        <p:blipFill>
          <a:blip r:embed="rId6"/>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581334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69C1CE8F-490B-4E87-A3C8-94A55FE3DD19}"/>
              </a:ext>
            </a:extLst>
          </p:cNvPr>
          <p:cNvSpPr txBox="1"/>
          <p:nvPr/>
        </p:nvSpPr>
        <p:spPr>
          <a:xfrm>
            <a:off x="382500" y="474775"/>
            <a:ext cx="11427000" cy="65399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CO" sz="3800" b="1" i="0" u="none" strike="noStrike" cap="none" dirty="0">
                <a:solidFill>
                  <a:srgbClr val="1C81DC"/>
                </a:solidFill>
                <a:latin typeface="Calibri"/>
                <a:ea typeface="Calibri"/>
                <a:cs typeface="Calibri"/>
                <a:sym typeface="Calibri"/>
              </a:rPr>
              <a:t>Software: </a:t>
            </a:r>
            <a:r>
              <a:rPr lang="es-CO" sz="3800" b="1" i="0" u="none" strike="noStrike" cap="none" dirty="0" err="1">
                <a:solidFill>
                  <a:srgbClr val="1C81DC"/>
                </a:solidFill>
                <a:latin typeface="Calibri"/>
                <a:ea typeface="Calibri"/>
                <a:cs typeface="Calibri"/>
                <a:sym typeface="Calibri"/>
              </a:rPr>
              <a:t>GPIOZERO</a:t>
            </a:r>
            <a:r>
              <a:rPr lang="es-CO" sz="3800" b="1" i="0" u="none" strike="noStrike" cap="none" dirty="0">
                <a:solidFill>
                  <a:srgbClr val="1C81DC"/>
                </a:solidFill>
                <a:latin typeface="Calibri"/>
                <a:ea typeface="Calibri"/>
                <a:cs typeface="Calibri"/>
                <a:sym typeface="Calibri"/>
              </a:rPr>
              <a:t> a </a:t>
            </a:r>
            <a:r>
              <a:rPr lang="es-CO" sz="3800" b="1" i="0" u="none" strike="noStrike" cap="none" dirty="0" err="1">
                <a:solidFill>
                  <a:srgbClr val="1C81DC"/>
                </a:solidFill>
                <a:latin typeface="Calibri"/>
                <a:ea typeface="Calibri"/>
                <a:cs typeface="Calibri"/>
                <a:sym typeface="Calibri"/>
              </a:rPr>
              <a:t>RPI.GPIO</a:t>
            </a:r>
            <a:r>
              <a:rPr lang="es-CO" sz="3800" b="1" i="0" u="none" strike="noStrike" cap="none" dirty="0">
                <a:solidFill>
                  <a:srgbClr val="1C81DC"/>
                </a:solidFill>
                <a:latin typeface="Calibri"/>
                <a:ea typeface="Calibri"/>
                <a:cs typeface="Calibri"/>
                <a:sym typeface="Calibri"/>
              </a:rPr>
              <a:t>.</a:t>
            </a:r>
            <a:endParaRPr sz="3800" b="1" i="0" u="none" strike="noStrike" cap="none" dirty="0">
              <a:solidFill>
                <a:srgbClr val="1C81DC"/>
              </a:solidFill>
              <a:latin typeface="Calibri"/>
              <a:ea typeface="Calibri"/>
              <a:cs typeface="Calibri"/>
              <a:sym typeface="Calibri"/>
            </a:endParaRPr>
          </a:p>
        </p:txBody>
      </p:sp>
      <p:sp>
        <p:nvSpPr>
          <p:cNvPr id="3" name="Rectángulo: esquinas redondeadas 2">
            <a:extLst>
              <a:ext uri="{FF2B5EF4-FFF2-40B4-BE49-F238E27FC236}">
                <a16:creationId xmlns:a16="http://schemas.microsoft.com/office/drawing/2014/main" id="{F3F84E91-DB31-4A32-8B39-5B5E82BE226D}"/>
              </a:ext>
            </a:extLst>
          </p:cNvPr>
          <p:cNvSpPr/>
          <p:nvPr/>
        </p:nvSpPr>
        <p:spPr>
          <a:xfrm>
            <a:off x="1315757" y="1660533"/>
            <a:ext cx="3303379"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a:t>
            </a:r>
            <a:r>
              <a:rPr lang="es-MX" sz="1600" b="1" dirty="0" err="1">
                <a:solidFill>
                  <a:schemeClr val="bg1"/>
                </a:solidFill>
              </a:rPr>
              <a:t>GPIOZERO</a:t>
            </a:r>
            <a:endParaRPr lang="es-CO" sz="1600" b="1" dirty="0">
              <a:solidFill>
                <a:schemeClr val="bg1"/>
              </a:solidFill>
            </a:endParaRPr>
          </a:p>
        </p:txBody>
      </p:sp>
      <p:pic>
        <p:nvPicPr>
          <p:cNvPr id="4" name="Imagen 3">
            <a:extLst>
              <a:ext uri="{FF2B5EF4-FFF2-40B4-BE49-F238E27FC236}">
                <a16:creationId xmlns:a16="http://schemas.microsoft.com/office/drawing/2014/main" id="{93916E04-373B-4450-B9EE-798DC712D1AF}"/>
              </a:ext>
            </a:extLst>
          </p:cNvPr>
          <p:cNvPicPr>
            <a:picLocks noChangeAspect="1"/>
          </p:cNvPicPr>
          <p:nvPr/>
        </p:nvPicPr>
        <p:blipFill>
          <a:blip r:embed="rId2"/>
          <a:stretch>
            <a:fillRect/>
          </a:stretch>
        </p:blipFill>
        <p:spPr>
          <a:xfrm>
            <a:off x="1234914" y="1626475"/>
            <a:ext cx="722109" cy="722109"/>
          </a:xfrm>
          <a:prstGeom prst="rect">
            <a:avLst/>
          </a:prstGeom>
        </p:spPr>
      </p:pic>
      <p:pic>
        <p:nvPicPr>
          <p:cNvPr id="5" name="Imagen 4">
            <a:extLst>
              <a:ext uri="{FF2B5EF4-FFF2-40B4-BE49-F238E27FC236}">
                <a16:creationId xmlns:a16="http://schemas.microsoft.com/office/drawing/2014/main" id="{C13549D8-1961-42B3-AA23-346493D6BC44}"/>
              </a:ext>
            </a:extLst>
          </p:cNvPr>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40000"/>
                    </a14:imgEffect>
                  </a14:imgLayer>
                </a14:imgProps>
              </a:ext>
            </a:extLst>
          </a:blip>
          <a:stretch>
            <a:fillRect/>
          </a:stretch>
        </p:blipFill>
        <p:spPr>
          <a:xfrm rot="16200000">
            <a:off x="1349292" y="1702616"/>
            <a:ext cx="3230879" cy="5363854"/>
          </a:xfrm>
          <a:prstGeom prst="rect">
            <a:avLst/>
          </a:prstGeom>
        </p:spPr>
      </p:pic>
      <p:sp>
        <p:nvSpPr>
          <p:cNvPr id="6" name="Rectángulo: esquinas redondeadas 5">
            <a:extLst>
              <a:ext uri="{FF2B5EF4-FFF2-40B4-BE49-F238E27FC236}">
                <a16:creationId xmlns:a16="http://schemas.microsoft.com/office/drawing/2014/main" id="{1898196A-6570-4E9B-B3B7-0C9CFDD0A700}"/>
              </a:ext>
            </a:extLst>
          </p:cNvPr>
          <p:cNvSpPr/>
          <p:nvPr/>
        </p:nvSpPr>
        <p:spPr>
          <a:xfrm>
            <a:off x="7209081" y="1626477"/>
            <a:ext cx="3303379" cy="65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s-MX" sz="1600" b="1" dirty="0">
                <a:solidFill>
                  <a:schemeClr val="bg1"/>
                </a:solidFill>
              </a:rPr>
              <a:t>&gt;_:     </a:t>
            </a:r>
            <a:r>
              <a:rPr lang="es-MX" sz="1600" b="1" dirty="0" err="1">
                <a:solidFill>
                  <a:schemeClr val="bg1"/>
                </a:solidFill>
              </a:rPr>
              <a:t>RPI.GPIO</a:t>
            </a:r>
            <a:endParaRPr lang="es-CO" sz="1600" b="1" dirty="0">
              <a:solidFill>
                <a:schemeClr val="bg1"/>
              </a:solidFill>
            </a:endParaRPr>
          </a:p>
        </p:txBody>
      </p:sp>
      <p:pic>
        <p:nvPicPr>
          <p:cNvPr id="7" name="Imagen 6">
            <a:extLst>
              <a:ext uri="{FF2B5EF4-FFF2-40B4-BE49-F238E27FC236}">
                <a16:creationId xmlns:a16="http://schemas.microsoft.com/office/drawing/2014/main" id="{A0221488-B1CF-49E3-BCA7-09DFA6A2E197}"/>
              </a:ext>
            </a:extLst>
          </p:cNvPr>
          <p:cNvPicPr>
            <a:picLocks noChangeAspect="1"/>
          </p:cNvPicPr>
          <p:nvPr/>
        </p:nvPicPr>
        <p:blipFill>
          <a:blip r:embed="rId2"/>
          <a:stretch>
            <a:fillRect/>
          </a:stretch>
        </p:blipFill>
        <p:spPr>
          <a:xfrm>
            <a:off x="7128238" y="1592419"/>
            <a:ext cx="722109" cy="722109"/>
          </a:xfrm>
          <a:prstGeom prst="rect">
            <a:avLst/>
          </a:prstGeom>
        </p:spPr>
      </p:pic>
      <p:pic>
        <p:nvPicPr>
          <p:cNvPr id="8" name="Imagen 7">
            <a:extLst>
              <a:ext uri="{FF2B5EF4-FFF2-40B4-BE49-F238E27FC236}">
                <a16:creationId xmlns:a16="http://schemas.microsoft.com/office/drawing/2014/main" id="{E84A5B93-7F27-477D-A9AF-5A4AF01E58C5}"/>
              </a:ext>
            </a:extLst>
          </p:cNvPr>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096000" y="2769103"/>
            <a:ext cx="5612130" cy="3230880"/>
          </a:xfrm>
          <a:prstGeom prst="rect">
            <a:avLst/>
          </a:prstGeom>
        </p:spPr>
      </p:pic>
      <p:pic>
        <p:nvPicPr>
          <p:cNvPr id="9" name="Imagen 8">
            <a:extLst>
              <a:ext uri="{FF2B5EF4-FFF2-40B4-BE49-F238E27FC236}">
                <a16:creationId xmlns:a16="http://schemas.microsoft.com/office/drawing/2014/main" id="{2DD5FF23-5FAA-4907-88DF-1A003E378795}"/>
              </a:ext>
            </a:extLst>
          </p:cNvPr>
          <p:cNvPicPr>
            <a:picLocks noChangeAspect="1"/>
          </p:cNvPicPr>
          <p:nvPr/>
        </p:nvPicPr>
        <p:blipFill>
          <a:blip r:embed="rId7"/>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054366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DD641FC1-986D-4185-8D62-F071581C01E3}"/>
              </a:ext>
            </a:extLst>
          </p:cNvPr>
          <p:cNvSpPr txBox="1"/>
          <p:nvPr/>
        </p:nvSpPr>
        <p:spPr>
          <a:xfrm>
            <a:off x="382500" y="474775"/>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Software Sensores: Lectura de sensores Digitales mediante </a:t>
            </a:r>
            <a:r>
              <a:rPr lang="es-ES" sz="3800" b="1" dirty="0" err="1">
                <a:solidFill>
                  <a:srgbClr val="1C81DC"/>
                </a:solidFill>
                <a:latin typeface="Calibri"/>
                <a:ea typeface="Calibri"/>
                <a:cs typeface="Calibri"/>
                <a:sym typeface="Calibri"/>
              </a:rPr>
              <a:t>GPIO</a:t>
            </a:r>
            <a:endParaRPr sz="3800" b="1" i="0" u="none" strike="noStrike" cap="none" dirty="0">
              <a:solidFill>
                <a:srgbClr val="1C81D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7A42D14C-9271-42FB-B861-96BDB5F8AE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500" y="1808056"/>
            <a:ext cx="4981301" cy="3259171"/>
          </a:xfrm>
          <a:prstGeom prst="rect">
            <a:avLst/>
          </a:prstGeom>
          <a:noFill/>
          <a:ln>
            <a:noFill/>
          </a:ln>
        </p:spPr>
      </p:pic>
      <p:pic>
        <p:nvPicPr>
          <p:cNvPr id="5" name="Imagen 4">
            <a:extLst>
              <a:ext uri="{FF2B5EF4-FFF2-40B4-BE49-F238E27FC236}">
                <a16:creationId xmlns:a16="http://schemas.microsoft.com/office/drawing/2014/main" id="{5A361D66-08AE-4BA3-A5C9-79D73A9E5C3A}"/>
              </a:ext>
            </a:extLst>
          </p:cNvPr>
          <p:cNvPicPr/>
          <p:nvPr/>
        </p:nvPicPr>
        <p:blipFill rotWithShape="1">
          <a:blip r:embed="rId3">
            <a:extLst>
              <a:ext uri="{28A0092B-C50C-407E-A947-70E740481C1C}">
                <a14:useLocalDpi xmlns:a14="http://schemas.microsoft.com/office/drawing/2010/main" val="0"/>
              </a:ext>
            </a:extLst>
          </a:blip>
          <a:srcRect b="42219"/>
          <a:stretch/>
        </p:blipFill>
        <p:spPr bwMode="auto">
          <a:xfrm>
            <a:off x="5806891" y="1808056"/>
            <a:ext cx="5612130" cy="2133600"/>
          </a:xfrm>
          <a:prstGeom prst="rect">
            <a:avLst/>
          </a:prstGeom>
          <a:noFill/>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DC72FE6D-7C2C-4194-B8AA-73AF8B4EB42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487114"/>
            <a:ext cx="2209800" cy="1896110"/>
          </a:xfrm>
          <a:prstGeom prst="rect">
            <a:avLst/>
          </a:prstGeom>
          <a:noFill/>
          <a:ln>
            <a:noFill/>
          </a:ln>
        </p:spPr>
      </p:pic>
      <p:pic>
        <p:nvPicPr>
          <p:cNvPr id="8" name="Imagen 7">
            <a:extLst>
              <a:ext uri="{FF2B5EF4-FFF2-40B4-BE49-F238E27FC236}">
                <a16:creationId xmlns:a16="http://schemas.microsoft.com/office/drawing/2014/main" id="{2C79A637-6AD8-4350-9F94-3C9CC78F93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612956" y="4411231"/>
            <a:ext cx="3060700" cy="2047875"/>
          </a:xfrm>
          <a:prstGeom prst="rect">
            <a:avLst/>
          </a:prstGeom>
          <a:noFill/>
          <a:ln>
            <a:noFill/>
          </a:ln>
        </p:spPr>
      </p:pic>
      <p:pic>
        <p:nvPicPr>
          <p:cNvPr id="9" name="Imagen 8">
            <a:extLst>
              <a:ext uri="{FF2B5EF4-FFF2-40B4-BE49-F238E27FC236}">
                <a16:creationId xmlns:a16="http://schemas.microsoft.com/office/drawing/2014/main" id="{E0F80E1E-3856-42DB-BA45-DDD979D60857}"/>
              </a:ext>
            </a:extLst>
          </p:cNvPr>
          <p:cNvPicPr>
            <a:picLocks noChangeAspect="1"/>
          </p:cNvPicPr>
          <p:nvPr/>
        </p:nvPicPr>
        <p:blipFill>
          <a:blip r:embed="rId6"/>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119658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2269A8D-C290-49F0-B841-4C91D134169F}"/>
              </a:ext>
            </a:extLst>
          </p:cNvPr>
          <p:cNvPicPr/>
          <p:nvPr/>
        </p:nvPicPr>
        <p:blipFill>
          <a:blip r:embed="rId2"/>
          <a:stretch>
            <a:fillRect/>
          </a:stretch>
        </p:blipFill>
        <p:spPr>
          <a:xfrm>
            <a:off x="365298" y="1186132"/>
            <a:ext cx="4903513" cy="4485735"/>
          </a:xfrm>
          <a:prstGeom prst="rect">
            <a:avLst/>
          </a:prstGeom>
        </p:spPr>
      </p:pic>
      <p:pic>
        <p:nvPicPr>
          <p:cNvPr id="3" name="Imagen 2">
            <a:extLst>
              <a:ext uri="{FF2B5EF4-FFF2-40B4-BE49-F238E27FC236}">
                <a16:creationId xmlns:a16="http://schemas.microsoft.com/office/drawing/2014/main" id="{9E12B201-B3CD-4A4D-99E0-BC7F021EF81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8327" y="351301"/>
            <a:ext cx="8246352" cy="4638223"/>
          </a:xfrm>
          <a:prstGeom prst="rect">
            <a:avLst/>
          </a:prstGeom>
          <a:noFill/>
          <a:ln>
            <a:noFill/>
          </a:ln>
        </p:spPr>
      </p:pic>
      <p:pic>
        <p:nvPicPr>
          <p:cNvPr id="4" name="Imagen 3" descr="Puerto serial y puerto paralelo: características y diferencias - CCM">
            <a:extLst>
              <a:ext uri="{FF2B5EF4-FFF2-40B4-BE49-F238E27FC236}">
                <a16:creationId xmlns:a16="http://schemas.microsoft.com/office/drawing/2014/main" id="{D543F62B-69A4-4FD9-923E-8744E862D0B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73710" y="5348287"/>
            <a:ext cx="2495550" cy="1362075"/>
          </a:xfrm>
          <a:prstGeom prst="rect">
            <a:avLst/>
          </a:prstGeom>
          <a:noFill/>
          <a:ln>
            <a:noFill/>
          </a:ln>
        </p:spPr>
      </p:pic>
      <p:pic>
        <p:nvPicPr>
          <p:cNvPr id="5" name="Imagen 4" descr="Qué modos de transmisión de datos existen? - CCM">
            <a:extLst>
              <a:ext uri="{FF2B5EF4-FFF2-40B4-BE49-F238E27FC236}">
                <a16:creationId xmlns:a16="http://schemas.microsoft.com/office/drawing/2014/main" id="{59316935-7C46-4939-A205-3B1873C2030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288545" y="5357812"/>
            <a:ext cx="2438400" cy="1352550"/>
          </a:xfrm>
          <a:prstGeom prst="rect">
            <a:avLst/>
          </a:prstGeom>
          <a:noFill/>
          <a:ln>
            <a:noFill/>
          </a:ln>
        </p:spPr>
      </p:pic>
      <p:pic>
        <p:nvPicPr>
          <p:cNvPr id="6" name="Imagen 5">
            <a:extLst>
              <a:ext uri="{FF2B5EF4-FFF2-40B4-BE49-F238E27FC236}">
                <a16:creationId xmlns:a16="http://schemas.microsoft.com/office/drawing/2014/main" id="{BC97A188-2A6C-40AE-A2EB-7FAD4D5EEFA1}"/>
              </a:ext>
            </a:extLst>
          </p:cNvPr>
          <p:cNvPicPr>
            <a:picLocks noChangeAspect="1"/>
          </p:cNvPicPr>
          <p:nvPr/>
        </p:nvPicPr>
        <p:blipFill>
          <a:blip r:embed="rId6"/>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1667007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3;p3">
            <a:extLst>
              <a:ext uri="{FF2B5EF4-FFF2-40B4-BE49-F238E27FC236}">
                <a16:creationId xmlns:a16="http://schemas.microsoft.com/office/drawing/2014/main" id="{D0DA1195-564C-4FE6-B11E-721DA4B610AF}"/>
              </a:ext>
            </a:extLst>
          </p:cNvPr>
          <p:cNvSpPr txBox="1"/>
          <p:nvPr/>
        </p:nvSpPr>
        <p:spPr>
          <a:xfrm>
            <a:off x="382500" y="474775"/>
            <a:ext cx="11427000" cy="123877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MX" sz="3800" b="1" dirty="0">
                <a:solidFill>
                  <a:srgbClr val="1C81DC"/>
                </a:solidFill>
                <a:latin typeface="Calibri"/>
                <a:ea typeface="Calibri"/>
                <a:cs typeface="Calibri"/>
                <a:sym typeface="Calibri"/>
              </a:rPr>
              <a:t>Software Sensores: Lectura de sensores con Microcontrolador Externo</a:t>
            </a:r>
            <a:endParaRPr lang="es-MX" sz="3800" b="1" i="0" u="none" strike="noStrike" cap="none" dirty="0">
              <a:solidFill>
                <a:srgbClr val="1C81D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5B9DDA74-6920-4010-BF31-B4C261BE56F9}"/>
              </a:ext>
            </a:extLst>
          </p:cNvPr>
          <p:cNvPicPr/>
          <p:nvPr/>
        </p:nvPicPr>
        <p:blipFill rotWithShape="1">
          <a:blip r:embed="rId2" cstate="print">
            <a:extLst>
              <a:ext uri="{28A0092B-C50C-407E-A947-70E740481C1C}">
                <a14:useLocalDpi xmlns:a14="http://schemas.microsoft.com/office/drawing/2010/main" val="0"/>
              </a:ext>
            </a:extLst>
          </a:blip>
          <a:srcRect t="9728" b="24661"/>
          <a:stretch/>
        </p:blipFill>
        <p:spPr bwMode="auto">
          <a:xfrm>
            <a:off x="3570377" y="2780848"/>
            <a:ext cx="4752975" cy="2339340"/>
          </a:xfrm>
          <a:prstGeom prst="rect">
            <a:avLst/>
          </a:prstGeom>
          <a:noFill/>
          <a:ln>
            <a:noFill/>
          </a:ln>
          <a:extLst>
            <a:ext uri="{53640926-AAD7-44D8-BBD7-CCE9431645EC}">
              <a14:shadowObscured xmlns:a14="http://schemas.microsoft.com/office/drawing/2010/main"/>
            </a:ext>
          </a:extLst>
        </p:spPr>
      </p:pic>
      <p:pic>
        <p:nvPicPr>
          <p:cNvPr id="4" name="Imagen 3">
            <a:extLst>
              <a:ext uri="{FF2B5EF4-FFF2-40B4-BE49-F238E27FC236}">
                <a16:creationId xmlns:a16="http://schemas.microsoft.com/office/drawing/2014/main" id="{8FCE8779-BF8F-42A9-963C-4ED529AAD667}"/>
              </a:ext>
            </a:extLst>
          </p:cNvPr>
          <p:cNvPicPr/>
          <p:nvPr/>
        </p:nvPicPr>
        <p:blipFill>
          <a:blip r:embed="rId3"/>
          <a:stretch>
            <a:fillRect/>
          </a:stretch>
        </p:blipFill>
        <p:spPr>
          <a:xfrm>
            <a:off x="-664590" y="1713545"/>
            <a:ext cx="3962400" cy="2304415"/>
          </a:xfrm>
          <a:prstGeom prst="rect">
            <a:avLst/>
          </a:prstGeom>
        </p:spPr>
      </p:pic>
      <p:pic>
        <p:nvPicPr>
          <p:cNvPr id="5" name="Imagen 4">
            <a:extLst>
              <a:ext uri="{FF2B5EF4-FFF2-40B4-BE49-F238E27FC236}">
                <a16:creationId xmlns:a16="http://schemas.microsoft.com/office/drawing/2014/main" id="{7316A8D8-C279-46D1-8E50-8AC6E8F1A0A0}"/>
              </a:ext>
            </a:extLst>
          </p:cNvPr>
          <p:cNvPicPr/>
          <p:nvPr/>
        </p:nvPicPr>
        <p:blipFill>
          <a:blip r:embed="rId4"/>
          <a:stretch>
            <a:fillRect/>
          </a:stretch>
        </p:blipFill>
        <p:spPr>
          <a:xfrm>
            <a:off x="876691" y="4116933"/>
            <a:ext cx="2190679" cy="2571837"/>
          </a:xfrm>
          <a:prstGeom prst="rect">
            <a:avLst/>
          </a:prstGeom>
        </p:spPr>
      </p:pic>
      <p:pic>
        <p:nvPicPr>
          <p:cNvPr id="6" name="Imagen 5">
            <a:extLst>
              <a:ext uri="{FF2B5EF4-FFF2-40B4-BE49-F238E27FC236}">
                <a16:creationId xmlns:a16="http://schemas.microsoft.com/office/drawing/2014/main" id="{954FD3C3-E871-462E-A31A-AB1D9B42C10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472487" y="1531168"/>
            <a:ext cx="3533775" cy="2419350"/>
          </a:xfrm>
          <a:prstGeom prst="rect">
            <a:avLst/>
          </a:prstGeom>
          <a:noFill/>
          <a:ln>
            <a:noFill/>
          </a:ln>
        </p:spPr>
      </p:pic>
      <p:pic>
        <p:nvPicPr>
          <p:cNvPr id="7" name="Imagen 6" descr="DS18B20 Multiple Temperature Sensors with ESP32 Wiring Schematic Diagram">
            <a:extLst>
              <a:ext uri="{FF2B5EF4-FFF2-40B4-BE49-F238E27FC236}">
                <a16:creationId xmlns:a16="http://schemas.microsoft.com/office/drawing/2014/main" id="{D92AE46B-99B2-4A8A-A5D4-0F3A0C0BFB8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24887" y="4017960"/>
            <a:ext cx="3381375" cy="2670810"/>
          </a:xfrm>
          <a:prstGeom prst="rect">
            <a:avLst/>
          </a:prstGeom>
          <a:noFill/>
          <a:ln>
            <a:noFill/>
          </a:ln>
        </p:spPr>
      </p:pic>
      <p:pic>
        <p:nvPicPr>
          <p:cNvPr id="8" name="Imagen 7">
            <a:extLst>
              <a:ext uri="{FF2B5EF4-FFF2-40B4-BE49-F238E27FC236}">
                <a16:creationId xmlns:a16="http://schemas.microsoft.com/office/drawing/2014/main" id="{48B00B3F-1D68-416A-9D20-5049ACD3AC9E}"/>
              </a:ext>
            </a:extLst>
          </p:cNvPr>
          <p:cNvPicPr>
            <a:picLocks noChangeAspect="1"/>
          </p:cNvPicPr>
          <p:nvPr/>
        </p:nvPicPr>
        <p:blipFill>
          <a:blip r:embed="rId7"/>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801708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sp>
        <p:nvSpPr>
          <p:cNvPr id="4" name="Google Shape;123;p3">
            <a:extLst>
              <a:ext uri="{FF2B5EF4-FFF2-40B4-BE49-F238E27FC236}">
                <a16:creationId xmlns:a16="http://schemas.microsoft.com/office/drawing/2014/main" id="{A3BB6126-7FAE-4C24-3A4D-68CFAA90AC87}"/>
              </a:ext>
            </a:extLst>
          </p:cNvPr>
          <p:cNvSpPr txBox="1"/>
          <p:nvPr/>
        </p:nvSpPr>
        <p:spPr>
          <a:xfrm>
            <a:off x="4919330" y="501152"/>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Fase CUATRO	</a:t>
            </a:r>
            <a:endParaRPr sz="3800" b="1" i="0" u="none" strike="noStrike" cap="none" dirty="0">
              <a:solidFill>
                <a:srgbClr val="1C81DC"/>
              </a:solidFill>
              <a:latin typeface="Calibri"/>
              <a:ea typeface="Calibri"/>
              <a:cs typeface="Calibri"/>
              <a:sym typeface="Calibri"/>
            </a:endParaRPr>
          </a:p>
        </p:txBody>
      </p:sp>
      <p:sp>
        <p:nvSpPr>
          <p:cNvPr id="5" name="Elipse 4">
            <a:extLst>
              <a:ext uri="{FF2B5EF4-FFF2-40B4-BE49-F238E27FC236}">
                <a16:creationId xmlns:a16="http://schemas.microsoft.com/office/drawing/2014/main" id="{260550EF-478C-A63A-B4A4-AAC88DFECC22}"/>
              </a:ext>
            </a:extLst>
          </p:cNvPr>
          <p:cNvSpPr/>
          <p:nvPr/>
        </p:nvSpPr>
        <p:spPr>
          <a:xfrm>
            <a:off x="11486336" y="67773"/>
            <a:ext cx="584200" cy="584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600" b="1" dirty="0"/>
              <a:t>10</a:t>
            </a:r>
            <a:endParaRPr lang="es-CO" b="1" dirty="0"/>
          </a:p>
        </p:txBody>
      </p:sp>
      <p:sp>
        <p:nvSpPr>
          <p:cNvPr id="8" name="CuadroTexto 7">
            <a:extLst>
              <a:ext uri="{FF2B5EF4-FFF2-40B4-BE49-F238E27FC236}">
                <a16:creationId xmlns:a16="http://schemas.microsoft.com/office/drawing/2014/main" id="{F07F8C8E-D2DC-E270-D378-EDBC29599325}"/>
              </a:ext>
            </a:extLst>
          </p:cNvPr>
          <p:cNvSpPr txBox="1"/>
          <p:nvPr/>
        </p:nvSpPr>
        <p:spPr>
          <a:xfrm>
            <a:off x="5542780" y="2090172"/>
            <a:ext cx="6101860" cy="2677656"/>
          </a:xfrm>
          <a:prstGeom prst="rect">
            <a:avLst/>
          </a:prstGeom>
          <a:noFill/>
        </p:spPr>
        <p:txBody>
          <a:bodyPr wrap="square">
            <a:spAutoFit/>
          </a:bodyPr>
          <a:lstStyle/>
          <a:p>
            <a:pPr marL="285750" indent="-285750">
              <a:buFont typeface="Wingdings" panose="05000000000000000000" pitchFamily="2" charset="2"/>
              <a:buChar char="Ø"/>
            </a:pPr>
            <a:r>
              <a:rPr lang="es-MX" dirty="0"/>
              <a:t>Graficar el monitoreo en tiempo real en GUI.</a:t>
            </a:r>
          </a:p>
          <a:p>
            <a:pPr marL="285750" indent="-285750">
              <a:buFont typeface="Wingdings" panose="05000000000000000000" pitchFamily="2" charset="2"/>
              <a:buChar char="Ø"/>
            </a:pPr>
            <a:r>
              <a:rPr lang="es-MX" dirty="0"/>
              <a:t>Exportación de datos censados por E-amil</a:t>
            </a:r>
          </a:p>
          <a:p>
            <a:pPr marL="285750" indent="-285750">
              <a:buFont typeface="Wingdings" panose="05000000000000000000" pitchFamily="2" charset="2"/>
              <a:buChar char="Ø"/>
            </a:pPr>
            <a:r>
              <a:rPr lang="es-MX" dirty="0"/>
              <a:t>Exportación de generación de reportes a bases de datos no relacionales Repositorio/Terceros</a:t>
            </a:r>
          </a:p>
          <a:p>
            <a:pPr marL="285750" indent="-285750">
              <a:buFont typeface="Wingdings" panose="05000000000000000000" pitchFamily="2" charset="2"/>
              <a:buChar char="Ø"/>
            </a:pPr>
            <a:r>
              <a:rPr lang="es-MX" dirty="0"/>
              <a:t>Implementación de la GUI de conmutación en el sistema principal</a:t>
            </a:r>
          </a:p>
          <a:p>
            <a:pPr marL="285750" indent="-285750">
              <a:buFont typeface="Wingdings" panose="05000000000000000000" pitchFamily="2" charset="2"/>
              <a:buChar char="Ø"/>
            </a:pPr>
            <a:r>
              <a:rPr lang="es-MX" dirty="0"/>
              <a:t>Implementación de la GUI de monitoreo en el sistema principal</a:t>
            </a:r>
          </a:p>
          <a:p>
            <a:pPr marL="285750" indent="-285750">
              <a:buFont typeface="Wingdings" panose="05000000000000000000" pitchFamily="2" charset="2"/>
              <a:buChar char="Ø"/>
            </a:pPr>
            <a:r>
              <a:rPr lang="es-MX" dirty="0"/>
              <a:t>Graficar el monitoreo en tiempo real en </a:t>
            </a:r>
            <a:r>
              <a:rPr lang="es-MX" dirty="0" err="1"/>
              <a:t>Dashboard</a:t>
            </a:r>
            <a:r>
              <a:rPr lang="es-MX" dirty="0"/>
              <a:t> de Terceros</a:t>
            </a:r>
          </a:p>
          <a:p>
            <a:pPr marL="285750" indent="-285750">
              <a:buFont typeface="Wingdings" panose="05000000000000000000" pitchFamily="2" charset="2"/>
              <a:buChar char="Ø"/>
            </a:pPr>
            <a:r>
              <a:rPr lang="es-MX" dirty="0"/>
              <a:t>Adecuación de funciones asíncronas con monitoreo incluido</a:t>
            </a:r>
          </a:p>
          <a:p>
            <a:pPr marL="285750" indent="-285750">
              <a:buFont typeface="Wingdings" panose="05000000000000000000" pitchFamily="2" charset="2"/>
              <a:buChar char="Ø"/>
            </a:pPr>
            <a:r>
              <a:rPr lang="es-MX" dirty="0"/>
              <a:t>Verificación de monitoreo en segundo plano</a:t>
            </a:r>
          </a:p>
          <a:p>
            <a:pPr marL="285750" indent="-285750">
              <a:buFont typeface="Wingdings" panose="05000000000000000000" pitchFamily="2" charset="2"/>
              <a:buChar char="Ø"/>
            </a:pPr>
            <a:r>
              <a:rPr lang="es-MX" dirty="0"/>
              <a:t>Integración de los módulos asíncronos de conmutación aislada en opción de control por medio de la integración de una GUI Local</a:t>
            </a:r>
          </a:p>
          <a:p>
            <a:pPr marL="285750" indent="-285750">
              <a:buFont typeface="Wingdings" panose="05000000000000000000" pitchFamily="2" charset="2"/>
              <a:buChar char="Ø"/>
            </a:pPr>
            <a:r>
              <a:rPr lang="es-MX" dirty="0"/>
              <a:t>Verificación de conmutación asíncrona en segundo plano</a:t>
            </a:r>
          </a:p>
        </p:txBody>
      </p:sp>
      <p:pic>
        <p:nvPicPr>
          <p:cNvPr id="15362" name="Picture 2" descr="Gratis Fotos de stock gratuitas de adentro, codificando, código Foto de stock">
            <a:extLst>
              <a:ext uri="{FF2B5EF4-FFF2-40B4-BE49-F238E27FC236}">
                <a16:creationId xmlns:a16="http://schemas.microsoft.com/office/drawing/2014/main" id="{5AEE8BD1-F1C4-4C51-E732-FA77D70B8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148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2"/>
          <a:stretch>
            <a:fillRect/>
          </a:stretch>
        </p:blipFill>
        <p:spPr>
          <a:xfrm>
            <a:off x="10265789" y="6392652"/>
            <a:ext cx="1725474" cy="279411"/>
          </a:xfrm>
          <a:prstGeom prst="rect">
            <a:avLst/>
          </a:prstGeom>
        </p:spPr>
      </p:pic>
      <p:sp>
        <p:nvSpPr>
          <p:cNvPr id="4" name="CuadroTexto 3">
            <a:extLst>
              <a:ext uri="{FF2B5EF4-FFF2-40B4-BE49-F238E27FC236}">
                <a16:creationId xmlns:a16="http://schemas.microsoft.com/office/drawing/2014/main" id="{D8BA1041-AAAE-49DF-64B5-F721909EB8F8}"/>
              </a:ext>
            </a:extLst>
          </p:cNvPr>
          <p:cNvSpPr txBox="1"/>
          <p:nvPr/>
        </p:nvSpPr>
        <p:spPr>
          <a:xfrm>
            <a:off x="569302" y="2363868"/>
            <a:ext cx="4116997" cy="1566647"/>
          </a:xfrm>
          <a:prstGeom prst="rect">
            <a:avLst/>
          </a:prstGeom>
          <a:noFill/>
        </p:spPr>
        <p:txBody>
          <a:bodyPr wrap="square">
            <a:spAutoFit/>
          </a:bodyPr>
          <a:lstStyle/>
          <a:p>
            <a:pPr algn="just">
              <a:lnSpc>
                <a:spcPct val="107000"/>
              </a:lnSpc>
              <a:spcAft>
                <a:spcPts val="800"/>
              </a:spcAft>
            </a:pP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Algunas alternativas de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Dashboard</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exploradas son: </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Tkinter</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Thinger.IO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Dash</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ShinyApps</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Streamlit</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68B5D890-67A6-391B-2CBB-59046564C48E}"/>
              </a:ext>
            </a:extLst>
          </p:cNvPr>
          <p:cNvPicPr/>
          <p:nvPr/>
        </p:nvPicPr>
        <p:blipFill rotWithShape="1">
          <a:blip r:embed="rId3" cstate="print">
            <a:extLst>
              <a:ext uri="{28A0092B-C50C-407E-A947-70E740481C1C}">
                <a14:useLocalDpi xmlns:a14="http://schemas.microsoft.com/office/drawing/2010/main" val="0"/>
              </a:ext>
            </a:extLst>
          </a:blip>
          <a:srcRect b="44134"/>
          <a:stretch/>
        </p:blipFill>
        <p:spPr bwMode="auto">
          <a:xfrm>
            <a:off x="5191892" y="321192"/>
            <a:ext cx="3605038" cy="1085850"/>
          </a:xfrm>
          <a:prstGeom prst="rect">
            <a:avLst/>
          </a:prstGeom>
          <a:noFill/>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80F86E66-FD7A-6D1A-7632-23153CFAF9F5}"/>
              </a:ext>
            </a:extLst>
          </p:cNvPr>
          <p:cNvPicPr/>
          <p:nvPr/>
        </p:nvPicPr>
        <p:blipFill rotWithShape="1">
          <a:blip r:embed="rId4" cstate="print">
            <a:extLst>
              <a:ext uri="{28A0092B-C50C-407E-A947-70E740481C1C}">
                <a14:useLocalDpi xmlns:a14="http://schemas.microsoft.com/office/drawing/2010/main" val="0"/>
              </a:ext>
            </a:extLst>
          </a:blip>
          <a:srcRect b="41962"/>
          <a:stretch/>
        </p:blipFill>
        <p:spPr bwMode="auto">
          <a:xfrm>
            <a:off x="6510739" y="864117"/>
            <a:ext cx="3605038" cy="1246740"/>
          </a:xfrm>
          <a:prstGeom prst="rect">
            <a:avLst/>
          </a:prstGeom>
          <a:noFill/>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8CC2650F-9E76-B0DB-3E66-9526A718296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4900" y="1762065"/>
            <a:ext cx="3605038" cy="697583"/>
          </a:xfrm>
          <a:prstGeom prst="rect">
            <a:avLst/>
          </a:prstGeom>
          <a:noFill/>
          <a:ln>
            <a:noFill/>
          </a:ln>
        </p:spPr>
      </p:pic>
      <p:pic>
        <p:nvPicPr>
          <p:cNvPr id="8" name="Imagen 7">
            <a:extLst>
              <a:ext uri="{FF2B5EF4-FFF2-40B4-BE49-F238E27FC236}">
                <a16:creationId xmlns:a16="http://schemas.microsoft.com/office/drawing/2014/main" id="{8BB7DD04-AF7C-A24D-B671-740FA28FB90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1892" y="2552002"/>
            <a:ext cx="3605038" cy="1378513"/>
          </a:xfrm>
          <a:prstGeom prst="rect">
            <a:avLst/>
          </a:prstGeom>
          <a:noFill/>
          <a:ln>
            <a:noFill/>
          </a:ln>
        </p:spPr>
      </p:pic>
      <p:pic>
        <p:nvPicPr>
          <p:cNvPr id="9" name="Imagen 8">
            <a:extLst>
              <a:ext uri="{FF2B5EF4-FFF2-40B4-BE49-F238E27FC236}">
                <a16:creationId xmlns:a16="http://schemas.microsoft.com/office/drawing/2014/main" id="{87C192F4-C1F8-3D6E-C638-96E33A84A7AB}"/>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55273" y="3255817"/>
            <a:ext cx="3204665" cy="1729555"/>
          </a:xfrm>
          <a:prstGeom prst="rect">
            <a:avLst/>
          </a:prstGeom>
          <a:noFill/>
          <a:ln>
            <a:noFill/>
          </a:ln>
        </p:spPr>
      </p:pic>
      <p:pic>
        <p:nvPicPr>
          <p:cNvPr id="10" name="Imagen 9">
            <a:extLst>
              <a:ext uri="{FF2B5EF4-FFF2-40B4-BE49-F238E27FC236}">
                <a16:creationId xmlns:a16="http://schemas.microsoft.com/office/drawing/2014/main" id="{EFCE2FC4-1AF4-99F3-3DAF-5915B9FA3A62}"/>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1892" y="4634329"/>
            <a:ext cx="3605038" cy="1956015"/>
          </a:xfrm>
          <a:prstGeom prst="rect">
            <a:avLst/>
          </a:prstGeom>
          <a:noFill/>
          <a:ln>
            <a:noFill/>
          </a:ln>
        </p:spPr>
      </p:pic>
    </p:spTree>
    <p:extLst>
      <p:ext uri="{BB962C8B-B14F-4D97-AF65-F5344CB8AC3E}">
        <p14:creationId xmlns:p14="http://schemas.microsoft.com/office/powerpoint/2010/main" val="3175867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n example of the console of Thinger.io. | Download Scientific Diagram">
            <a:extLst>
              <a:ext uri="{FF2B5EF4-FFF2-40B4-BE49-F238E27FC236}">
                <a16:creationId xmlns:a16="http://schemas.microsoft.com/office/drawing/2014/main" id="{0687D682-1DED-478A-AF8D-6EF841850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942" y="716650"/>
            <a:ext cx="6813321" cy="499376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Usando ESP8266 con el IDE de Arduino">
            <a:extLst>
              <a:ext uri="{FF2B5EF4-FFF2-40B4-BE49-F238E27FC236}">
                <a16:creationId xmlns:a16="http://schemas.microsoft.com/office/drawing/2014/main" id="{AF1818FF-1A69-463C-B7E0-0F035DBE0C8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5755" y="389905"/>
            <a:ext cx="2611224" cy="2279911"/>
          </a:xfrm>
          <a:prstGeom prst="rect">
            <a:avLst/>
          </a:prstGeom>
          <a:noFill/>
          <a:ln>
            <a:noFill/>
          </a:ln>
        </p:spPr>
      </p:pic>
      <p:pic>
        <p:nvPicPr>
          <p:cNvPr id="4" name="Imagen 3">
            <a:extLst>
              <a:ext uri="{FF2B5EF4-FFF2-40B4-BE49-F238E27FC236}">
                <a16:creationId xmlns:a16="http://schemas.microsoft.com/office/drawing/2014/main" id="{49908846-9DDA-4014-925A-E4346BCB48D6}"/>
              </a:ext>
            </a:extLst>
          </p:cNvPr>
          <p:cNvPicPr>
            <a:picLocks noChangeAspect="1"/>
          </p:cNvPicPr>
          <p:nvPr/>
        </p:nvPicPr>
        <p:blipFill>
          <a:blip r:embed="rId4"/>
          <a:stretch>
            <a:fillRect/>
          </a:stretch>
        </p:blipFill>
        <p:spPr>
          <a:xfrm>
            <a:off x="10265789" y="6392652"/>
            <a:ext cx="1725474" cy="279411"/>
          </a:xfrm>
          <a:prstGeom prst="rect">
            <a:avLst/>
          </a:prstGeom>
        </p:spPr>
      </p:pic>
      <p:pic>
        <p:nvPicPr>
          <p:cNvPr id="5" name="Picture 4" descr="La tecnología LoRa y su importancia en IoT - Tu fuente experta en IoT">
            <a:extLst>
              <a:ext uri="{FF2B5EF4-FFF2-40B4-BE49-F238E27FC236}">
                <a16:creationId xmlns:a16="http://schemas.microsoft.com/office/drawing/2014/main" id="{3F4814D5-E50D-1B37-F85F-FC4D1722B4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2851" y="2798965"/>
            <a:ext cx="1357691" cy="8369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La puerta de enlace de Sigfox está integrada con Wialon | Wialon Marketplace">
            <a:extLst>
              <a:ext uri="{FF2B5EF4-FFF2-40B4-BE49-F238E27FC236}">
                <a16:creationId xmlns:a16="http://schemas.microsoft.com/office/drawing/2014/main" id="{6766F62F-B139-E065-F697-6A4047813F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329" y="5274655"/>
            <a:ext cx="1325663" cy="13256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4340FB0D-D1BE-6EE0-78ED-4FBDAA0216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4476" y="4056300"/>
            <a:ext cx="1654440" cy="9804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Qué es Zigbee? La tecnología de red eléctrica inteligente más popular del  mundo | Homey">
            <a:extLst>
              <a:ext uri="{FF2B5EF4-FFF2-40B4-BE49-F238E27FC236}">
                <a16:creationId xmlns:a16="http://schemas.microsoft.com/office/drawing/2014/main" id="{D12A9238-1421-AEE7-3F32-D0C4E7C450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465" y="2798965"/>
            <a:ext cx="1022109" cy="14563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Bluetooth Low Energy Basics (BLE) - Part 1 ⋆ EmbeTronicX">
            <a:extLst>
              <a:ext uri="{FF2B5EF4-FFF2-40B4-BE49-F238E27FC236}">
                <a16:creationId xmlns:a16="http://schemas.microsoft.com/office/drawing/2014/main" id="{7798FD1A-2750-26BC-44F8-8A7A4FCC8E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1367" y="4546504"/>
            <a:ext cx="1456303" cy="1456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64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Gratis Fotos de stock gratuitas de adentro, adulto, colegas Foto de stock">
            <a:extLst>
              <a:ext uri="{FF2B5EF4-FFF2-40B4-BE49-F238E27FC236}">
                <a16:creationId xmlns:a16="http://schemas.microsoft.com/office/drawing/2014/main" id="{F1273668-D5BC-7E11-567A-6C4CD5B88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BF4DB99-C4EA-E20C-A229-18C7EC6D07D2}"/>
              </a:ext>
            </a:extLst>
          </p:cNvPr>
          <p:cNvPicPr>
            <a:picLocks noChangeAspect="1"/>
          </p:cNvPicPr>
          <p:nvPr/>
        </p:nvPicPr>
        <p:blipFill>
          <a:blip r:embed="rId3"/>
          <a:stretch>
            <a:fillRect/>
          </a:stretch>
        </p:blipFill>
        <p:spPr>
          <a:xfrm>
            <a:off x="10265789" y="6392652"/>
            <a:ext cx="1725474" cy="279411"/>
          </a:xfrm>
          <a:prstGeom prst="rect">
            <a:avLst/>
          </a:prstGeom>
        </p:spPr>
      </p:pic>
      <p:sp>
        <p:nvSpPr>
          <p:cNvPr id="3" name="Google Shape;123;p3">
            <a:extLst>
              <a:ext uri="{FF2B5EF4-FFF2-40B4-BE49-F238E27FC236}">
                <a16:creationId xmlns:a16="http://schemas.microsoft.com/office/drawing/2014/main" id="{231A2324-6ECA-1AF5-0CEC-8B8ABF5FC40A}"/>
              </a:ext>
            </a:extLst>
          </p:cNvPr>
          <p:cNvSpPr txBox="1"/>
          <p:nvPr/>
        </p:nvSpPr>
        <p:spPr>
          <a:xfrm>
            <a:off x="575930" y="465348"/>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Otras FASES</a:t>
            </a:r>
            <a:endParaRPr sz="3800" b="1" i="0" u="none" strike="noStrike" cap="none" dirty="0">
              <a:solidFill>
                <a:srgbClr val="1C81DC"/>
              </a:solidFill>
              <a:latin typeface="Calibri"/>
              <a:ea typeface="Calibri"/>
              <a:cs typeface="Calibri"/>
              <a:sym typeface="Calibri"/>
            </a:endParaRPr>
          </a:p>
        </p:txBody>
      </p:sp>
      <p:sp>
        <p:nvSpPr>
          <p:cNvPr id="7" name="CuadroTexto 6">
            <a:extLst>
              <a:ext uri="{FF2B5EF4-FFF2-40B4-BE49-F238E27FC236}">
                <a16:creationId xmlns:a16="http://schemas.microsoft.com/office/drawing/2014/main" id="{B499FE10-C092-B2BE-E2C3-A100EB8F2E03}"/>
              </a:ext>
            </a:extLst>
          </p:cNvPr>
          <p:cNvSpPr txBox="1"/>
          <p:nvPr/>
        </p:nvSpPr>
        <p:spPr>
          <a:xfrm>
            <a:off x="889853" y="1869098"/>
            <a:ext cx="6097464" cy="3513334"/>
          </a:xfrm>
          <a:prstGeom prst="rect">
            <a:avLst/>
          </a:prstGeom>
          <a:noFill/>
        </p:spPr>
        <p:txBody>
          <a:bodyPr wrap="square">
            <a:spAutoFit/>
          </a:bodyPr>
          <a:lstStyle/>
          <a:p>
            <a:pPr marL="342900" lvl="0" indent="-342900" algn="just">
              <a:lnSpc>
                <a:spcPct val="107000"/>
              </a:lnSpc>
              <a:buFont typeface="+mj-lt"/>
              <a:buAutoNum type="arabi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Fase Numero 5:</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Pruebas contra fallos de hardware, Pruebas contra fallos de software</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Tablas de uso esperado según respuesta obtenida por el prototipo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Documentación de comparación</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Manual de Uso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Informes de Pruebas de funcionamiento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Documentación Final del proyecto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Artículos Generados del Proyecto y Patentes Generadas</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Módulos de actualización del software y su instalación por medio del repositorio o contacto físico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200" kern="100" dirty="0">
                <a:latin typeface="Calibri" panose="020F0502020204030204" pitchFamily="34" charset="0"/>
                <a:ea typeface="Calibri" panose="020F0502020204030204" pitchFamily="34" charset="0"/>
                <a:cs typeface="Times New Roman" panose="02020603050405020304" pitchFamily="18" charset="0"/>
              </a:rPr>
              <a:t>2.    </a:t>
            </a: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Fase Numero 6:</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Verificación del cumplimiento de los objetivos del proyecto.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Verificación del cumplimiento del objetivo general del proyecto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mj-lt"/>
              <a:buAutoNum type="alphaLcPeriod"/>
            </a:pPr>
            <a:r>
              <a:rPr lang="es-CO" kern="100" dirty="0">
                <a:effectLst/>
                <a:latin typeface="Times New Roman" panose="02020603050405020304" pitchFamily="18" charset="0"/>
                <a:ea typeface="Calibri" panose="020F0502020204030204" pitchFamily="34" charset="0"/>
                <a:cs typeface="Times New Roman" panose="02020603050405020304" pitchFamily="18" charset="0"/>
              </a:rPr>
              <a:t>Entrega final del proyecto</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021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acogedor, adentro, adulto Foto de stock">
            <a:extLst>
              <a:ext uri="{FF2B5EF4-FFF2-40B4-BE49-F238E27FC236}">
                <a16:creationId xmlns:a16="http://schemas.microsoft.com/office/drawing/2014/main" id="{814F0CDD-1DB4-ADFD-6EB3-AE85BCF3E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740FB58C-ADB1-920A-84D5-8D82ADEE506A}"/>
              </a:ext>
            </a:extLst>
          </p:cNvPr>
          <p:cNvSpPr txBox="1"/>
          <p:nvPr/>
        </p:nvSpPr>
        <p:spPr>
          <a:xfrm>
            <a:off x="382500" y="474775"/>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Planteamiento del Problema</a:t>
            </a:r>
            <a:endParaRPr sz="3800" b="1" i="0" u="none" strike="noStrike" cap="none" dirty="0">
              <a:solidFill>
                <a:srgbClr val="1C81DC"/>
              </a:solidFill>
              <a:latin typeface="Calibri"/>
              <a:ea typeface="Calibri"/>
              <a:cs typeface="Calibri"/>
              <a:sym typeface="Calibri"/>
            </a:endParaRPr>
          </a:p>
        </p:txBody>
      </p:sp>
      <p:sp>
        <p:nvSpPr>
          <p:cNvPr id="4" name="CuadroTexto 3">
            <a:extLst>
              <a:ext uri="{FF2B5EF4-FFF2-40B4-BE49-F238E27FC236}">
                <a16:creationId xmlns:a16="http://schemas.microsoft.com/office/drawing/2014/main" id="{0EBD3AF6-1F36-26C5-83B6-E37D0D506F89}"/>
              </a:ext>
            </a:extLst>
          </p:cNvPr>
          <p:cNvSpPr txBox="1"/>
          <p:nvPr/>
        </p:nvSpPr>
        <p:spPr>
          <a:xfrm>
            <a:off x="382500" y="1767006"/>
            <a:ext cx="6725310" cy="3323987"/>
          </a:xfrm>
          <a:prstGeom prst="rect">
            <a:avLst/>
          </a:prstGeom>
          <a:noFill/>
        </p:spPr>
        <p:txBody>
          <a:bodyPr wrap="square" rtlCol="0">
            <a:spAutoFit/>
          </a:bodyPr>
          <a:lstStyle/>
          <a:p>
            <a:pPr marL="285750" indent="-285750">
              <a:buFont typeface="Wingdings" panose="05000000000000000000" pitchFamily="2" charset="2"/>
              <a:buChar char="Ø"/>
            </a:pPr>
            <a:r>
              <a:rPr lang="es-MX" dirty="0"/>
              <a:t>Presentación de la Idea por parte de los Ingenieros de la Facultad de Ingeniería Mecánica Nelson Iván Villamizar Cruz y Juan Rodrigo Salamanca Sarmiento.</a:t>
            </a:r>
          </a:p>
          <a:p>
            <a:pPr marL="285750" indent="-285750">
              <a:buFont typeface="Wingdings" panose="05000000000000000000" pitchFamily="2" charset="2"/>
              <a:buChar char="Ø"/>
            </a:pPr>
            <a:r>
              <a:rPr lang="es-MX" dirty="0"/>
              <a:t>Crear un prototipo a escala del homónimo industrial en los laboratorios de Mecánica de la Maquina de Niebla Salina.</a:t>
            </a:r>
          </a:p>
          <a:p>
            <a:pPr marL="285750" indent="-285750">
              <a:buFont typeface="Wingdings" panose="05000000000000000000" pitchFamily="2" charset="2"/>
              <a:buChar char="Ø"/>
            </a:pPr>
            <a:r>
              <a:rPr lang="es-MX" dirty="0"/>
              <a:t>Tener un prototipo que sirva para uso de prácticas estudiantiles, semilleros de investigación, personal docente o de planta o incluso terceros a la Universidad Santo Tomas.</a:t>
            </a:r>
          </a:p>
          <a:p>
            <a:pPr marL="285750" indent="-285750">
              <a:buFont typeface="Wingdings" panose="05000000000000000000" pitchFamily="2" charset="2"/>
              <a:buChar char="Ø"/>
            </a:pPr>
            <a:r>
              <a:rPr lang="es-MX" dirty="0"/>
              <a:t>Diseñar un prototipo que sea más barato en fabricación y coste de mantenimiento que la adquisición de una Maquina industrial.</a:t>
            </a:r>
          </a:p>
          <a:p>
            <a:pPr marL="285750" indent="-285750">
              <a:buFont typeface="Wingdings" panose="05000000000000000000" pitchFamily="2" charset="2"/>
              <a:buChar char="Ø"/>
            </a:pPr>
            <a:r>
              <a:rPr lang="es-MX" dirty="0"/>
              <a:t>Adquirir, diseñar e implementar diferentes componentes en el chasis otorgado para la elaboración de la máquina.</a:t>
            </a:r>
          </a:p>
          <a:p>
            <a:pPr marL="285750" indent="-285750">
              <a:buFont typeface="Wingdings" panose="05000000000000000000" pitchFamily="2" charset="2"/>
              <a:buChar char="Ø"/>
            </a:pPr>
            <a:r>
              <a:rPr lang="es-MX" dirty="0"/>
              <a:t>Desarrollo de Hardware.</a:t>
            </a:r>
          </a:p>
          <a:p>
            <a:pPr marL="285750" indent="-285750">
              <a:buFont typeface="Wingdings" panose="05000000000000000000" pitchFamily="2" charset="2"/>
              <a:buChar char="Ø"/>
            </a:pPr>
            <a:r>
              <a:rPr lang="es-MX" dirty="0"/>
              <a:t>Desarrollo de Software basado en Terminal de Comandos CLI.</a:t>
            </a:r>
          </a:p>
          <a:p>
            <a:pPr marL="285750" indent="-285750">
              <a:buFont typeface="Wingdings" panose="05000000000000000000" pitchFamily="2" charset="2"/>
              <a:buChar char="Ø"/>
            </a:pPr>
            <a:r>
              <a:rPr lang="es-MX" dirty="0"/>
              <a:t>Desarrollo de Software basado en Interfaz gráfica de Usuario GUI.</a:t>
            </a:r>
          </a:p>
        </p:txBody>
      </p:sp>
      <p:pic>
        <p:nvPicPr>
          <p:cNvPr id="5" name="Imagen 4">
            <a:extLst>
              <a:ext uri="{FF2B5EF4-FFF2-40B4-BE49-F238E27FC236}">
                <a16:creationId xmlns:a16="http://schemas.microsoft.com/office/drawing/2014/main" id="{C439DDA5-3A0A-664B-2637-8CA522123129}"/>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99506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tis Monitor De Computadora De Pantalla Plana Negra Sobre Mesa De Madera Negra Foto de stock">
            <a:extLst>
              <a:ext uri="{FF2B5EF4-FFF2-40B4-BE49-F238E27FC236}">
                <a16:creationId xmlns:a16="http://schemas.microsoft.com/office/drawing/2014/main" id="{9DBFEF1A-618D-4DCC-B96B-BFED7DA8F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5" y="0"/>
            <a:ext cx="48736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4B301945-D52C-4262-AB73-1E13DC735D1C}"/>
              </a:ext>
            </a:extLst>
          </p:cNvPr>
          <p:cNvSpPr txBox="1"/>
          <p:nvPr/>
        </p:nvSpPr>
        <p:spPr>
          <a:xfrm>
            <a:off x="325939" y="3102002"/>
            <a:ext cx="6593335" cy="65399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MX" sz="3800" b="1" i="0" u="none" strike="noStrike" cap="none" dirty="0">
                <a:solidFill>
                  <a:srgbClr val="1C81DC"/>
                </a:solidFill>
                <a:latin typeface="Calibri"/>
                <a:ea typeface="Calibri"/>
                <a:cs typeface="Calibri"/>
                <a:sym typeface="Calibri"/>
              </a:rPr>
              <a:t>Conclusiones</a:t>
            </a:r>
            <a:endParaRPr sz="3800" b="1" i="0" u="none" strike="noStrike" cap="none" dirty="0">
              <a:solidFill>
                <a:srgbClr val="1C81DC"/>
              </a:solidFill>
              <a:latin typeface="Calibri"/>
              <a:ea typeface="Calibri"/>
              <a:cs typeface="Calibri"/>
              <a:sym typeface="Calibri"/>
            </a:endParaRPr>
          </a:p>
        </p:txBody>
      </p:sp>
      <p:pic>
        <p:nvPicPr>
          <p:cNvPr id="4" name="Imagen 3">
            <a:extLst>
              <a:ext uri="{FF2B5EF4-FFF2-40B4-BE49-F238E27FC236}">
                <a16:creationId xmlns:a16="http://schemas.microsoft.com/office/drawing/2014/main" id="{A1118460-3EC6-4AD1-B917-8B68FB4490C4}"/>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511007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9D19615-9375-BFB3-A0FB-5ACAFBAA74D9}"/>
              </a:ext>
            </a:extLst>
          </p:cNvPr>
          <p:cNvPicPr>
            <a:picLocks noChangeAspect="1"/>
          </p:cNvPicPr>
          <p:nvPr/>
        </p:nvPicPr>
        <p:blipFill>
          <a:blip r:embed="rId2"/>
          <a:stretch>
            <a:fillRect/>
          </a:stretch>
        </p:blipFill>
        <p:spPr>
          <a:xfrm>
            <a:off x="10265789" y="6392652"/>
            <a:ext cx="1725474" cy="279411"/>
          </a:xfrm>
          <a:prstGeom prst="rect">
            <a:avLst/>
          </a:prstGeom>
        </p:spPr>
      </p:pic>
      <p:sp>
        <p:nvSpPr>
          <p:cNvPr id="4" name="CuadroTexto 3">
            <a:extLst>
              <a:ext uri="{FF2B5EF4-FFF2-40B4-BE49-F238E27FC236}">
                <a16:creationId xmlns:a16="http://schemas.microsoft.com/office/drawing/2014/main" id="{9AD63902-55AC-7C36-4131-B530FD2E7E93}"/>
              </a:ext>
            </a:extLst>
          </p:cNvPr>
          <p:cNvSpPr txBox="1"/>
          <p:nvPr/>
        </p:nvSpPr>
        <p:spPr>
          <a:xfrm>
            <a:off x="516548" y="685635"/>
            <a:ext cx="6097464" cy="2386102"/>
          </a:xfrm>
          <a:prstGeom prst="rect">
            <a:avLst/>
          </a:prstGeom>
          <a:noFill/>
        </p:spPr>
        <p:txBody>
          <a:bodyPr wrap="square">
            <a:spAutoFit/>
          </a:bodyPr>
          <a:lstStyle/>
          <a:p>
            <a:pPr algn="just">
              <a:lnSpc>
                <a:spcPct val="107000"/>
              </a:lnSpc>
              <a:spcAft>
                <a:spcPts val="800"/>
              </a:spcAft>
            </a:pP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Actualmente en el desarrollo del proyecto se tiene un avance consolidado del 88% de la construcción total de la Maquina de niebla salina, esto es una realización de 66 de las 75 actividades generales propuestas dentro del cronograma de trabajo elaborado a partir de la metodología de trabajo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Work</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Breakdown</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Structure</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WBS</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estas tareas englobaron la adquisición y elaboración de componentes y placas electrónicas; adecuamiento del chasis entregado; instrumentación de hardware; instalación de las conexiones necesarias de transmisión de datos y alimentación eléctrica; de diseño de software para conmutación selectiva y lectura de sensores con generación de registro; y avances en </a:t>
            </a:r>
            <a:r>
              <a:rPr lang="es-CO" sz="1400" kern="100" dirty="0" err="1">
                <a:effectLst/>
                <a:latin typeface="Times New Roman" panose="02020603050405020304" pitchFamily="18" charset="0"/>
                <a:ea typeface="Calibri" panose="020F0502020204030204" pitchFamily="34" charset="0"/>
                <a:cs typeface="Times New Roman" panose="02020603050405020304" pitchFamily="18" charset="0"/>
              </a:rPr>
              <a:t>modularización</a:t>
            </a: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 del software e implementación de interfaces graficas de usuario GUI.</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6FE9A3F6-360C-C742-4C24-E03EBE9F08C8}"/>
              </a:ext>
            </a:extLst>
          </p:cNvPr>
          <p:cNvSpPr txBox="1"/>
          <p:nvPr/>
        </p:nvSpPr>
        <p:spPr>
          <a:xfrm>
            <a:off x="5031062" y="3786263"/>
            <a:ext cx="6097464" cy="1694566"/>
          </a:xfrm>
          <a:prstGeom prst="rect">
            <a:avLst/>
          </a:prstGeom>
          <a:noFill/>
        </p:spPr>
        <p:txBody>
          <a:bodyPr wrap="square">
            <a:spAutoFit/>
          </a:bodyPr>
          <a:lstStyle/>
          <a:p>
            <a:pPr algn="just">
              <a:lnSpc>
                <a:spcPct val="107000"/>
              </a:lnSpc>
              <a:spcAft>
                <a:spcPts val="800"/>
              </a:spcAft>
            </a:pP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Pese al avance del 88% de las actividades propuestas en el cronograma de trabajo, visto desde el cumplimiento de objetivos específicos del proyecto, se tiene una realización actual del 62.5% del proyecto. Esto es debido a que, entre los cuatro objetivos propuestos, los dos primeros se han cumplido a cabalidad, sin embargo, el tercero se a completado en un 50% y el ultimo, aunque se a trabajado a lo largo de la elaboración de la Maquina de Niebla salina, no se puede tomar en cuenta hasta la finalización del desarrollo total de la misma.</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7785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B628B85-273F-9553-918A-111FC1207B84}"/>
              </a:ext>
            </a:extLst>
          </p:cNvPr>
          <p:cNvSpPr txBox="1"/>
          <p:nvPr/>
        </p:nvSpPr>
        <p:spPr>
          <a:xfrm>
            <a:off x="5431448" y="447977"/>
            <a:ext cx="6097464" cy="2893100"/>
          </a:xfrm>
          <a:prstGeom prst="rect">
            <a:avLst/>
          </a:prstGeom>
          <a:noFill/>
        </p:spPr>
        <p:txBody>
          <a:bodyPr wrap="square">
            <a:spAutoFit/>
          </a:bodyPr>
          <a:lstStyle/>
          <a:p>
            <a:r>
              <a:rPr lang="es-MX" dirty="0"/>
              <a:t>En este proyecto se maneja un concepto diferente al que normalmente los estudiantes de la Facultad de Ingeniería de Sistemas no están acostumbrados a trabajar, esto es la programación física o generación de software para instrumentación industrial o robótica. Pese a eso, en el desarrollo de la Maquina de Niebla Salina, se ha podido sortear las diferentes dificultades que tiene el desarrollar código que sea compatible con el comportamiento físico esperado en el prototipo, como lo son el uso de ciertas librerías, el cuidado de la respuesta en el tiempo dada en milisegundos, depuración en la respuesta que se ofrece eléctricamente según que lógica de programación se utilice, atención a concordancia de la lógica entre el hardware y el software, además de aplicación de tecnologías del Internet </a:t>
            </a:r>
            <a:r>
              <a:rPr lang="es-MX" dirty="0" err="1"/>
              <a:t>of</a:t>
            </a:r>
            <a:r>
              <a:rPr lang="es-MX" dirty="0"/>
              <a:t> </a:t>
            </a:r>
            <a:r>
              <a:rPr lang="es-MX" dirty="0" err="1"/>
              <a:t>Things</a:t>
            </a:r>
            <a:r>
              <a:rPr lang="es-MX" dirty="0"/>
              <a:t> </a:t>
            </a:r>
            <a:r>
              <a:rPr lang="es-MX" dirty="0" err="1"/>
              <a:t>IOT</a:t>
            </a:r>
            <a:r>
              <a:rPr lang="es-MX" dirty="0"/>
              <a:t> para un uso eficiente de recursos en este proyecto.</a:t>
            </a:r>
            <a:endParaRPr lang="es-CO" dirty="0"/>
          </a:p>
        </p:txBody>
      </p:sp>
      <p:sp>
        <p:nvSpPr>
          <p:cNvPr id="5" name="CuadroTexto 4">
            <a:extLst>
              <a:ext uri="{FF2B5EF4-FFF2-40B4-BE49-F238E27FC236}">
                <a16:creationId xmlns:a16="http://schemas.microsoft.com/office/drawing/2014/main" id="{2270EB2C-B51B-CDB5-6D0C-DDD15C88753D}"/>
              </a:ext>
            </a:extLst>
          </p:cNvPr>
          <p:cNvSpPr txBox="1"/>
          <p:nvPr/>
        </p:nvSpPr>
        <p:spPr>
          <a:xfrm>
            <a:off x="595679" y="3837105"/>
            <a:ext cx="6097464" cy="2155590"/>
          </a:xfrm>
          <a:prstGeom prst="rect">
            <a:avLst/>
          </a:prstGeom>
          <a:noFill/>
        </p:spPr>
        <p:txBody>
          <a:bodyPr wrap="square">
            <a:spAutoFit/>
          </a:bodyPr>
          <a:lstStyle/>
          <a:p>
            <a:pPr algn="just">
              <a:lnSpc>
                <a:spcPct val="107000"/>
              </a:lnSpc>
              <a:spcAft>
                <a:spcPts val="800"/>
              </a:spcAft>
            </a:pPr>
            <a:r>
              <a:rPr lang="es-CO" sz="1400" kern="100" dirty="0">
                <a:effectLst/>
                <a:latin typeface="Times New Roman" panose="02020603050405020304" pitchFamily="18" charset="0"/>
                <a:ea typeface="Calibri" panose="020F0502020204030204" pitchFamily="34" charset="0"/>
                <a:cs typeface="Times New Roman" panose="02020603050405020304" pitchFamily="18" charset="0"/>
              </a:rPr>
              <a:t>Se debe tener en cuenta que en la fase de desarrollo donde va actualmente la elaboración de la Maquina de Niebla Salina, se han propuesto, estudiado y desarrollado parcialmente diferentes Interfaces de Usuario GUI , cada una ofreciendo diferentes características que pueden aprovecharse para el uso eficiente y cómodo del proyecto por parte de los futuros operarios; dependiendo de que tecnología e interfaz se utilice, se podrían generar cambios en la electrónica y sus conexiones ya previamente implementadas, hecho que podría retrasar el avance de las ultimas actividades propuestas en el cronograma o implicar en nuevos costos de instrumentación.</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AF21D79C-26FA-2056-1C33-E30BC3458886}"/>
              </a:ext>
            </a:extLst>
          </p:cNvPr>
          <p:cNvPicPr>
            <a:picLocks noChangeAspect="1"/>
          </p:cNvPicPr>
          <p:nvPr/>
        </p:nvPicPr>
        <p:blipFill>
          <a:blip r:embed="rId2"/>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513506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adentro, adulto, colegas Foto de stock">
            <a:extLst>
              <a:ext uri="{FF2B5EF4-FFF2-40B4-BE49-F238E27FC236}">
                <a16:creationId xmlns:a16="http://schemas.microsoft.com/office/drawing/2014/main" id="{D4AC9BD6-9766-8533-D67C-66E8B6365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DD2444A-277E-54A8-E4C7-30745A1611BE}"/>
              </a:ext>
            </a:extLst>
          </p:cNvPr>
          <p:cNvSpPr txBox="1"/>
          <p:nvPr/>
        </p:nvSpPr>
        <p:spPr>
          <a:xfrm>
            <a:off x="5789769" y="1951672"/>
            <a:ext cx="6725310" cy="2954655"/>
          </a:xfrm>
          <a:prstGeom prst="rect">
            <a:avLst/>
          </a:prstGeom>
          <a:noFill/>
        </p:spPr>
        <p:txBody>
          <a:bodyPr wrap="square" rtlCol="0">
            <a:spAutoFit/>
          </a:bodyPr>
          <a:lstStyle/>
          <a:p>
            <a:pPr marL="285750" indent="-285750">
              <a:buFont typeface="Wingdings" panose="05000000000000000000" pitchFamily="2" charset="2"/>
              <a:buChar char="Ø"/>
            </a:pPr>
            <a:r>
              <a:rPr lang="es-MX" dirty="0"/>
              <a:t>El Software debe ser capaz de:</a:t>
            </a:r>
          </a:p>
          <a:p>
            <a:pPr marL="285750" lvl="8" indent="-285750">
              <a:buFont typeface="Wingdings" panose="05000000000000000000" pitchFamily="2" charset="2"/>
              <a:buChar char="Ø"/>
            </a:pPr>
            <a:r>
              <a:rPr lang="es-MX" dirty="0"/>
              <a:t> 	Interactuar con los actuadores implementados.</a:t>
            </a:r>
          </a:p>
          <a:p>
            <a:pPr marL="285750" lvl="8" indent="-285750">
              <a:buFont typeface="Wingdings" panose="05000000000000000000" pitchFamily="2" charset="2"/>
              <a:buChar char="Ø"/>
            </a:pPr>
            <a:r>
              <a:rPr lang="es-MX" dirty="0"/>
              <a:t> 	Interactuar con los sensores implementados.</a:t>
            </a:r>
          </a:p>
          <a:p>
            <a:pPr marL="285750" lvl="8" indent="-285750">
              <a:buFont typeface="Wingdings" panose="05000000000000000000" pitchFamily="2" charset="2"/>
              <a:buChar char="Ø"/>
            </a:pPr>
            <a:r>
              <a:rPr lang="es-MX" dirty="0"/>
              <a:t> 	Llevar un registro de condiciones de trabajo.</a:t>
            </a:r>
          </a:p>
          <a:p>
            <a:pPr marL="285750" lvl="8" indent="-285750">
              <a:buFont typeface="Wingdings" panose="05000000000000000000" pitchFamily="2" charset="2"/>
              <a:buChar char="Ø"/>
            </a:pPr>
            <a:r>
              <a:rPr lang="es-MX" dirty="0"/>
              <a:t> 	Llevar un monitoreo por CLI y GUI	</a:t>
            </a:r>
          </a:p>
          <a:p>
            <a:pPr marL="285750" lvl="8" indent="-285750">
              <a:buFont typeface="Wingdings" panose="05000000000000000000" pitchFamily="2" charset="2"/>
              <a:buChar char="Ø"/>
            </a:pPr>
            <a:r>
              <a:rPr lang="es-MX" dirty="0"/>
              <a:t> 	Llevar un control por CLI y GUI</a:t>
            </a:r>
          </a:p>
          <a:p>
            <a:pPr marL="285750" lvl="8" indent="-285750">
              <a:buFont typeface="Wingdings" panose="05000000000000000000" pitchFamily="2" charset="2"/>
              <a:buChar char="Ø"/>
            </a:pPr>
            <a:r>
              <a:rPr lang="es-MX" dirty="0"/>
              <a:t> 	Tener rutinas de trabajo autónomo.</a:t>
            </a:r>
          </a:p>
          <a:p>
            <a:pPr marL="285750" lvl="8" indent="-285750">
              <a:buFont typeface="Wingdings" panose="05000000000000000000" pitchFamily="2" charset="2"/>
              <a:buChar char="Ø"/>
            </a:pPr>
            <a:r>
              <a:rPr lang="es-MX" dirty="0"/>
              <a:t> 	Tener control en el tiempo de procesos de trabajo.</a:t>
            </a:r>
          </a:p>
          <a:p>
            <a:pPr marL="285750" lvl="8" indent="-285750">
              <a:buFont typeface="Wingdings" panose="05000000000000000000" pitchFamily="2" charset="2"/>
              <a:buChar char="Ø"/>
            </a:pPr>
            <a:endParaRPr lang="es-MX" dirty="0"/>
          </a:p>
          <a:p>
            <a:pPr marL="285750" lvl="2" indent="-285750">
              <a:buFont typeface="Wingdings" panose="05000000000000000000" pitchFamily="2" charset="2"/>
              <a:buChar char="Ø"/>
            </a:pPr>
            <a:r>
              <a:rPr lang="es-MX" dirty="0"/>
              <a:t>El tiempo de desarrollo de Software son 14 meses, 6 meses practica empresarial, 8 meses en desarrollo de la tesis.</a:t>
            </a:r>
          </a:p>
          <a:p>
            <a:pPr marL="285750" lvl="2" indent="-285750">
              <a:buFont typeface="Wingdings" panose="05000000000000000000" pitchFamily="2" charset="2"/>
              <a:buChar char="Ø"/>
            </a:pPr>
            <a:r>
              <a:rPr lang="es-MX" dirty="0"/>
              <a:t>Orden de Compra </a:t>
            </a:r>
            <a:r>
              <a:rPr lang="es-CO" sz="1800" dirty="0">
                <a:effectLst/>
                <a:latin typeface="Times New Roman" panose="02020603050405020304" pitchFamily="18" charset="0"/>
                <a:ea typeface="Calibri" panose="020F0502020204030204" pitchFamily="34" charset="0"/>
              </a:rPr>
              <a:t>No. USTA000030997 </a:t>
            </a:r>
            <a:r>
              <a:rPr lang="es-MX" sz="1800" dirty="0">
                <a:latin typeface="Times New Roman" panose="02020603050405020304" pitchFamily="18" charset="0"/>
                <a:ea typeface="Calibri" panose="020F0502020204030204" pitchFamily="34" charset="0"/>
              </a:rPr>
              <a:t>del inicio de todo.</a:t>
            </a:r>
            <a:endParaRPr lang="es-MX" dirty="0"/>
          </a:p>
          <a:p>
            <a:pPr marL="285750" lvl="2" indent="-285750">
              <a:buFont typeface="Wingdings" panose="05000000000000000000" pitchFamily="2" charset="2"/>
              <a:buChar char="Ø"/>
            </a:pPr>
            <a:r>
              <a:rPr lang="es-MX" dirty="0"/>
              <a:t>Aun el desarrollo de la maquina </a:t>
            </a:r>
            <a:r>
              <a:rPr lang="es-MX" dirty="0">
                <a:solidFill>
                  <a:srgbClr val="FF0000"/>
                </a:solidFill>
              </a:rPr>
              <a:t>no está culminado</a:t>
            </a:r>
            <a:r>
              <a:rPr lang="es-MX" dirty="0"/>
              <a:t>.</a:t>
            </a:r>
          </a:p>
        </p:txBody>
      </p:sp>
      <p:pic>
        <p:nvPicPr>
          <p:cNvPr id="4" name="Imagen 3">
            <a:extLst>
              <a:ext uri="{FF2B5EF4-FFF2-40B4-BE49-F238E27FC236}">
                <a16:creationId xmlns:a16="http://schemas.microsoft.com/office/drawing/2014/main" id="{5A3AE69A-335A-B0CB-C3CF-D8754842EB73}"/>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968694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colaboración, colega, colegas Foto de stock">
            <a:extLst>
              <a:ext uri="{FF2B5EF4-FFF2-40B4-BE49-F238E27FC236}">
                <a16:creationId xmlns:a16="http://schemas.microsoft.com/office/drawing/2014/main" id="{9CE0DB1F-6E50-3B32-5995-90D96C9B7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2673"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4F87B598-0753-B7BC-7C08-1D01FCABF9FC}"/>
              </a:ext>
            </a:extLst>
          </p:cNvPr>
          <p:cNvSpPr txBox="1"/>
          <p:nvPr/>
        </p:nvSpPr>
        <p:spPr>
          <a:xfrm>
            <a:off x="543934" y="219164"/>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Justificación</a:t>
            </a:r>
            <a:endParaRPr sz="3800" b="1" i="0" u="none" strike="noStrike" cap="none" dirty="0">
              <a:solidFill>
                <a:srgbClr val="1C81DC"/>
              </a:solidFill>
              <a:latin typeface="Calibri"/>
              <a:ea typeface="Calibri"/>
              <a:cs typeface="Calibri"/>
              <a:sym typeface="Calibri"/>
            </a:endParaRPr>
          </a:p>
        </p:txBody>
      </p:sp>
      <p:sp>
        <p:nvSpPr>
          <p:cNvPr id="4" name="CuadroTexto 3">
            <a:extLst>
              <a:ext uri="{FF2B5EF4-FFF2-40B4-BE49-F238E27FC236}">
                <a16:creationId xmlns:a16="http://schemas.microsoft.com/office/drawing/2014/main" id="{94BE87AC-FD94-B0CD-74E7-6036DDA8910A}"/>
              </a:ext>
            </a:extLst>
          </p:cNvPr>
          <p:cNvSpPr txBox="1"/>
          <p:nvPr/>
        </p:nvSpPr>
        <p:spPr>
          <a:xfrm>
            <a:off x="543934" y="1228397"/>
            <a:ext cx="6725310" cy="4401205"/>
          </a:xfrm>
          <a:prstGeom prst="rect">
            <a:avLst/>
          </a:prstGeom>
          <a:noFill/>
        </p:spPr>
        <p:txBody>
          <a:bodyPr wrap="square" rtlCol="0">
            <a:spAutoFit/>
          </a:bodyPr>
          <a:lstStyle/>
          <a:p>
            <a:pPr marL="285750" indent="-285750">
              <a:buFont typeface="Wingdings" panose="05000000000000000000" pitchFamily="2" charset="2"/>
              <a:buChar char="Ø"/>
            </a:pPr>
            <a:r>
              <a:rPr lang="es-MX" dirty="0"/>
              <a:t>Beneficia ampliamente a la comunidad de la Universidad Santo Tomas puesto que la misma puede usarse en diferentes prácticas de laboratorio para los estudiantes y profesores</a:t>
            </a:r>
          </a:p>
          <a:p>
            <a:pPr marL="285750" indent="-285750">
              <a:buFont typeface="Wingdings" panose="05000000000000000000" pitchFamily="2" charset="2"/>
              <a:buChar char="Ø"/>
            </a:pPr>
            <a:r>
              <a:rPr lang="es-MX" dirty="0"/>
              <a:t>La Máquina puede ser parte de diferentes estudios en la degradación o resistencia ante químicos o el paso del tiempo en materiales y sustancias</a:t>
            </a:r>
          </a:p>
          <a:p>
            <a:pPr marL="285750" indent="-285750">
              <a:buFont typeface="Wingdings" panose="05000000000000000000" pitchFamily="2" charset="2"/>
              <a:buChar char="Ø"/>
            </a:pPr>
            <a:r>
              <a:rPr lang="es-MX" dirty="0"/>
              <a:t>Puede usarcé ampliamente en semilleros de investigación de la misma universidad</a:t>
            </a:r>
          </a:p>
          <a:p>
            <a:pPr marL="285750" indent="-285750">
              <a:buFont typeface="Wingdings" panose="05000000000000000000" pitchFamily="2" charset="2"/>
              <a:buChar char="Ø"/>
            </a:pPr>
            <a:r>
              <a:rPr lang="es-MX" dirty="0"/>
              <a:t>Puede Utilizarse en pruebas hechas por terceros a la universidad.</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Pueden estudiarse diferentes materiales o sustancias frente a la degradación o corrosión.</a:t>
            </a:r>
          </a:p>
          <a:p>
            <a:pPr marL="285750" indent="-285750">
              <a:buFont typeface="Wingdings" panose="05000000000000000000" pitchFamily="2" charset="2"/>
              <a:buChar char="Ø"/>
            </a:pPr>
            <a:r>
              <a:rPr lang="es-MX" dirty="0"/>
              <a:t>Estudios de corrosión en superficies, duración de ciertos materiales frete a condiciones ambientales o de trabajo, pruebas de impermeabilizados, revestimientos, pinturas, procesos de galvanoplastia, anodizado o pruebas de herrumbe.</a:t>
            </a:r>
          </a:p>
          <a:p>
            <a:pPr marL="285750" indent="-285750">
              <a:buFont typeface="Wingdings" panose="05000000000000000000" pitchFamily="2" charset="2"/>
              <a:buChar char="Ø"/>
            </a:pPr>
            <a:r>
              <a:rPr lang="es-MX" dirty="0"/>
              <a:t>Búsqueda y estudio de materiales de construcción adecuados para la fabricación de máquinas, herramientas y diferentes componentes.</a:t>
            </a:r>
          </a:p>
          <a:p>
            <a:pPr marL="285750" indent="-285750">
              <a:buFont typeface="Wingdings" panose="05000000000000000000" pitchFamily="2" charset="2"/>
              <a:buChar char="Ø"/>
            </a:pPr>
            <a:r>
              <a:rPr lang="es-MX" dirty="0"/>
              <a:t>Disminuye costos de Re instrumentación o elaboración de componentes en líneas de fabricación.</a:t>
            </a:r>
          </a:p>
          <a:p>
            <a:endParaRPr lang="es-MX" dirty="0"/>
          </a:p>
        </p:txBody>
      </p:sp>
      <p:pic>
        <p:nvPicPr>
          <p:cNvPr id="6" name="Imagen 5">
            <a:extLst>
              <a:ext uri="{FF2B5EF4-FFF2-40B4-BE49-F238E27FC236}">
                <a16:creationId xmlns:a16="http://schemas.microsoft.com/office/drawing/2014/main" id="{56245C2E-9805-ADB9-74FD-0BADD2002D7D}"/>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896990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36AFF8D-36BC-31A7-8CE7-8713289EFBB5}"/>
              </a:ext>
            </a:extLst>
          </p:cNvPr>
          <p:cNvSpPr txBox="1"/>
          <p:nvPr/>
        </p:nvSpPr>
        <p:spPr>
          <a:xfrm>
            <a:off x="5080766" y="1874728"/>
            <a:ext cx="6725310" cy="3108543"/>
          </a:xfrm>
          <a:prstGeom prst="rect">
            <a:avLst/>
          </a:prstGeom>
          <a:noFill/>
        </p:spPr>
        <p:txBody>
          <a:bodyPr wrap="square" rtlCol="0">
            <a:spAutoFit/>
          </a:bodyPr>
          <a:lstStyle/>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No podemos olvidar que la elaboración de este proyecto supone un proceso de re escalado interpretativo del funcionamiento optimo que tiene las Maquinas de Niebla salina de uso industrial, generando así nuevo conocimiento y surgimiento de nuevas tecnologías que cumplan con el propósito que se intenta lograr con el actual proyecto, técnicas que pueden ser heredadas para futuras implementaciones en otros mecanismos o aprovechadas en futuras practicas con la Universidad Santo Tomas.</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Se puede hacer un símil con la invención de la impresora 3D, </a:t>
            </a:r>
            <a:r>
              <a:rPr lang="es-MX" dirty="0" err="1"/>
              <a:t>Adrian</a:t>
            </a:r>
            <a:r>
              <a:rPr lang="es-MX" dirty="0"/>
              <a:t> </a:t>
            </a:r>
            <a:r>
              <a:rPr lang="es-MX" dirty="0" err="1"/>
              <a:t>Browyer</a:t>
            </a:r>
            <a:r>
              <a:rPr lang="es-MX" dirty="0"/>
              <a:t> en la universidad de Bath En Reino Unido y el proyecto </a:t>
            </a:r>
            <a:r>
              <a:rPr lang="es-MX" dirty="0" err="1"/>
              <a:t>REPRAP</a:t>
            </a:r>
            <a:r>
              <a:rPr lang="es-MX" dirty="0"/>
              <a:t> (</a:t>
            </a:r>
            <a:r>
              <a:rPr lang="es-MX" dirty="0" err="1"/>
              <a:t>Replicating</a:t>
            </a:r>
            <a:r>
              <a:rPr lang="es-MX" dirty="0"/>
              <a:t> Rapid </a:t>
            </a:r>
            <a:r>
              <a:rPr lang="es-MX" dirty="0" err="1"/>
              <a:t>Prototyper</a:t>
            </a:r>
            <a:r>
              <a:rPr lang="es-MX" dirty="0"/>
              <a:t>).</a:t>
            </a:r>
          </a:p>
          <a:p>
            <a:pPr marL="285750" indent="-285750">
              <a:buFont typeface="Wingdings" panose="05000000000000000000" pitchFamily="2" charset="2"/>
              <a:buChar char="Ø"/>
            </a:pPr>
            <a:endParaRPr lang="es-MX" dirty="0"/>
          </a:p>
        </p:txBody>
      </p:sp>
      <p:pic>
        <p:nvPicPr>
          <p:cNvPr id="1026" name="Picture 2">
            <a:extLst>
              <a:ext uri="{FF2B5EF4-FFF2-40B4-BE49-F238E27FC236}">
                <a16:creationId xmlns:a16="http://schemas.microsoft.com/office/drawing/2014/main" id="{747E07AB-4617-E9C6-AAAF-699C81E52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2"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0232101C-B5BE-EC6C-4720-C50679F970E0}"/>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233325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cámara, equipo, lente Foto de stock">
            <a:extLst>
              <a:ext uri="{FF2B5EF4-FFF2-40B4-BE49-F238E27FC236}">
                <a16:creationId xmlns:a16="http://schemas.microsoft.com/office/drawing/2014/main" id="{4880564E-17D2-1486-1694-BAE9495CF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3950" y="0"/>
            <a:ext cx="4718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79057EFC-476D-92FD-F143-7C1924B43B2B}"/>
              </a:ext>
            </a:extLst>
          </p:cNvPr>
          <p:cNvSpPr txBox="1"/>
          <p:nvPr/>
        </p:nvSpPr>
        <p:spPr>
          <a:xfrm>
            <a:off x="382500" y="474775"/>
            <a:ext cx="6725310" cy="65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Objetivos</a:t>
            </a:r>
            <a:endParaRPr sz="3800" b="1" i="0" u="none" strike="noStrike" cap="none" dirty="0">
              <a:solidFill>
                <a:srgbClr val="1C81DC"/>
              </a:solidFill>
              <a:latin typeface="Calibri"/>
              <a:ea typeface="Calibri"/>
              <a:cs typeface="Calibri"/>
              <a:sym typeface="Calibri"/>
            </a:endParaRPr>
          </a:p>
        </p:txBody>
      </p:sp>
      <p:sp>
        <p:nvSpPr>
          <p:cNvPr id="4" name="Google Shape;123;p3">
            <a:extLst>
              <a:ext uri="{FF2B5EF4-FFF2-40B4-BE49-F238E27FC236}">
                <a16:creationId xmlns:a16="http://schemas.microsoft.com/office/drawing/2014/main" id="{CD8D62AA-2D01-0EA2-D28A-C2FA44C0E429}"/>
              </a:ext>
            </a:extLst>
          </p:cNvPr>
          <p:cNvSpPr txBox="1"/>
          <p:nvPr/>
        </p:nvSpPr>
        <p:spPr>
          <a:xfrm>
            <a:off x="382500" y="2507651"/>
            <a:ext cx="6725310" cy="654000"/>
          </a:xfrm>
          <a:prstGeom prst="rect">
            <a:avLst/>
          </a:prstGeom>
          <a:noFill/>
          <a:ln>
            <a:noFill/>
          </a:ln>
        </p:spPr>
        <p:txBody>
          <a:bodyPr spcFirstLastPara="1" wrap="square" lIns="68575" tIns="34275" rIns="68575" bIns="34275" anchor="t" anchorCtr="0">
            <a:spAutoFit/>
          </a:bodyPr>
          <a:lstStyle/>
          <a:p>
            <a:pPr marL="0" marR="0" lvl="0" indent="0"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Objetivo General:</a:t>
            </a:r>
            <a:endParaRPr sz="3800" b="1" i="0" u="none" strike="noStrike" cap="none" dirty="0">
              <a:solidFill>
                <a:srgbClr val="1C81DC"/>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A6271A14-F821-1D4B-D5F1-1AA401392EA6}"/>
              </a:ext>
            </a:extLst>
          </p:cNvPr>
          <p:cNvSpPr txBox="1"/>
          <p:nvPr/>
        </p:nvSpPr>
        <p:spPr>
          <a:xfrm>
            <a:off x="382500" y="3696349"/>
            <a:ext cx="6725310" cy="954107"/>
          </a:xfrm>
          <a:prstGeom prst="rect">
            <a:avLst/>
          </a:prstGeom>
          <a:noFill/>
        </p:spPr>
        <p:txBody>
          <a:bodyPr wrap="square" rtlCol="0">
            <a:spAutoFit/>
          </a:bodyPr>
          <a:lstStyle/>
          <a:p>
            <a:pPr marL="285750" indent="-285750">
              <a:buFont typeface="Wingdings" panose="05000000000000000000" pitchFamily="2" charset="2"/>
              <a:buChar char="Ø"/>
            </a:pPr>
            <a:r>
              <a:rPr lang="es-MX" dirty="0"/>
              <a:t>Implementar el prototipo de hardware y software de una Máquina de Niebla Salina para la generación de atmósferas ácidas que permita el deterioro controlado de los diferentes materiales del laboratorio de Mecánica de la Universidad Santo Tomas seccional Tunja.</a:t>
            </a:r>
          </a:p>
        </p:txBody>
      </p:sp>
      <p:pic>
        <p:nvPicPr>
          <p:cNvPr id="6" name="Imagen 5">
            <a:extLst>
              <a:ext uri="{FF2B5EF4-FFF2-40B4-BE49-F238E27FC236}">
                <a16:creationId xmlns:a16="http://schemas.microsoft.com/office/drawing/2014/main" id="{77F0F268-57AB-C7EC-FFAD-5CB6F9F3A298}"/>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47757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tis Fotos de stock gratuitas de colaboración, colegas, compañeros de negocio Foto de stock">
            <a:extLst>
              <a:ext uri="{FF2B5EF4-FFF2-40B4-BE49-F238E27FC236}">
                <a16:creationId xmlns:a16="http://schemas.microsoft.com/office/drawing/2014/main" id="{BA3FF8A0-4AEF-F903-7F63-5ECA4E0BA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3;p3">
            <a:extLst>
              <a:ext uri="{FF2B5EF4-FFF2-40B4-BE49-F238E27FC236}">
                <a16:creationId xmlns:a16="http://schemas.microsoft.com/office/drawing/2014/main" id="{736D1502-E64D-E4E1-F3AE-8CAB29E67A8F}"/>
              </a:ext>
            </a:extLst>
          </p:cNvPr>
          <p:cNvSpPr txBox="1"/>
          <p:nvPr/>
        </p:nvSpPr>
        <p:spPr>
          <a:xfrm>
            <a:off x="5042422" y="1136051"/>
            <a:ext cx="6725310" cy="654000"/>
          </a:xfrm>
          <a:prstGeom prst="rect">
            <a:avLst/>
          </a:prstGeom>
          <a:noFill/>
          <a:ln>
            <a:noFill/>
          </a:ln>
        </p:spPr>
        <p:txBody>
          <a:bodyPr spcFirstLastPara="1" wrap="square" lIns="68575" tIns="34275" rIns="68575" bIns="34275" anchor="t" anchorCtr="0">
            <a:spAutoFit/>
          </a:bodyPr>
          <a:lstStyle/>
          <a:p>
            <a:pPr marL="0" marR="0" lvl="0" indent="0" rtl="0">
              <a:lnSpc>
                <a:spcPct val="100000"/>
              </a:lnSpc>
              <a:spcBef>
                <a:spcPts val="0"/>
              </a:spcBef>
              <a:spcAft>
                <a:spcPts val="0"/>
              </a:spcAft>
              <a:buClr>
                <a:srgbClr val="000000"/>
              </a:buClr>
              <a:buSzPts val="1100"/>
              <a:buFont typeface="Arial"/>
              <a:buNone/>
            </a:pPr>
            <a:r>
              <a:rPr lang="es-ES" sz="3800" b="1" dirty="0">
                <a:solidFill>
                  <a:srgbClr val="1C81DC"/>
                </a:solidFill>
                <a:latin typeface="Calibri"/>
                <a:ea typeface="Calibri"/>
                <a:cs typeface="Calibri"/>
                <a:sym typeface="Calibri"/>
              </a:rPr>
              <a:t>Objetivos Específicos:</a:t>
            </a:r>
            <a:endParaRPr sz="3800" b="1" i="0" u="none" strike="noStrike" cap="none" dirty="0">
              <a:solidFill>
                <a:srgbClr val="1C81DC"/>
              </a:solidFill>
              <a:latin typeface="Calibri"/>
              <a:ea typeface="Calibri"/>
              <a:cs typeface="Calibri"/>
              <a:sym typeface="Calibri"/>
            </a:endParaRPr>
          </a:p>
        </p:txBody>
      </p:sp>
      <p:sp>
        <p:nvSpPr>
          <p:cNvPr id="4" name="CuadroTexto 3">
            <a:extLst>
              <a:ext uri="{FF2B5EF4-FFF2-40B4-BE49-F238E27FC236}">
                <a16:creationId xmlns:a16="http://schemas.microsoft.com/office/drawing/2014/main" id="{723B05AE-1B31-9D21-576A-CF7CF8259CDF}"/>
              </a:ext>
            </a:extLst>
          </p:cNvPr>
          <p:cNvSpPr txBox="1"/>
          <p:nvPr/>
        </p:nvSpPr>
        <p:spPr>
          <a:xfrm>
            <a:off x="5042422" y="2324749"/>
            <a:ext cx="6725310" cy="3323987"/>
          </a:xfrm>
          <a:prstGeom prst="rect">
            <a:avLst/>
          </a:prstGeom>
          <a:noFill/>
        </p:spPr>
        <p:txBody>
          <a:bodyPr wrap="square" rtlCol="0">
            <a:spAutoFit/>
          </a:bodyPr>
          <a:lstStyle/>
          <a:p>
            <a:pPr marL="285750" indent="-285750">
              <a:buFont typeface="Wingdings" panose="05000000000000000000" pitchFamily="2" charset="2"/>
              <a:buChar char="Ø"/>
            </a:pPr>
            <a:r>
              <a:rPr lang="es-MX" dirty="0"/>
              <a:t>Diseñar los componentes de hardware necesarios para la comunicación entre Raspberry PI y la línea de actuadores y sensores, permitiendo la gestión en tiempo real de la Máquina de Niebla Salina.</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Instrumentar la Máquina de Niebla Salina con los diferentes componentes de hardware adquiridos en la Orden de Compra No. USTA000030997 y los elaborados propiamente.</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Desarrollar el Software que permita la gestión en tiempo real de los actuadores y las magnitudes físicas de la Maquina de Niebla Salina, permitiendo la visualización de los datos ambientales.</a:t>
            </a:r>
          </a:p>
          <a:p>
            <a:pPr marL="285750" indent="-285750">
              <a:buFont typeface="Wingdings" panose="05000000000000000000" pitchFamily="2" charset="2"/>
              <a:buChar char="Ø"/>
            </a:pPr>
            <a:endParaRPr lang="es-MX" dirty="0"/>
          </a:p>
          <a:p>
            <a:pPr marL="285750" indent="-285750">
              <a:buFont typeface="Wingdings" panose="05000000000000000000" pitchFamily="2" charset="2"/>
              <a:buChar char="Ø"/>
            </a:pPr>
            <a:r>
              <a:rPr lang="es-MX" dirty="0"/>
              <a:t>Validar las características y el funcionamiento de la Máquina de Niebla Salina con su homólogo industrial.</a:t>
            </a:r>
          </a:p>
        </p:txBody>
      </p:sp>
      <p:pic>
        <p:nvPicPr>
          <p:cNvPr id="5" name="Imagen 4">
            <a:extLst>
              <a:ext uri="{FF2B5EF4-FFF2-40B4-BE49-F238E27FC236}">
                <a16:creationId xmlns:a16="http://schemas.microsoft.com/office/drawing/2014/main" id="{02067B05-DDEF-50A5-3705-955D5EBB4FFC}"/>
              </a:ext>
            </a:extLst>
          </p:cNvPr>
          <p:cNvPicPr>
            <a:picLocks noChangeAspect="1"/>
          </p:cNvPicPr>
          <p:nvPr/>
        </p:nvPicPr>
        <p:blipFill>
          <a:blip r:embed="rId3"/>
          <a:stretch>
            <a:fillRect/>
          </a:stretch>
        </p:blipFill>
        <p:spPr>
          <a:xfrm>
            <a:off x="10265789" y="6392652"/>
            <a:ext cx="1725474" cy="279411"/>
          </a:xfrm>
          <a:prstGeom prst="rect">
            <a:avLst/>
          </a:prstGeom>
        </p:spPr>
      </p:pic>
    </p:spTree>
    <p:extLst>
      <p:ext uri="{BB962C8B-B14F-4D97-AF65-F5344CB8AC3E}">
        <p14:creationId xmlns:p14="http://schemas.microsoft.com/office/powerpoint/2010/main" val="3066091852"/>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2748</Words>
  <Application>Microsoft Office PowerPoint</Application>
  <PresentationFormat>Panorámica</PresentationFormat>
  <Paragraphs>240</Paragraphs>
  <Slides>43</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Arial</vt:lpstr>
      <vt:lpstr>Calibri</vt:lpstr>
      <vt:lpstr>Cambria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Luis Felipe Narvaez Gomez</cp:lastModifiedBy>
  <cp:revision>32</cp:revision>
  <dcterms:created xsi:type="dcterms:W3CDTF">2022-01-18T19:54:19Z</dcterms:created>
  <dcterms:modified xsi:type="dcterms:W3CDTF">2023-07-31T13:41:57Z</dcterms:modified>
</cp:coreProperties>
</file>